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фото рыбалка\100_2567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3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1619672" y="3465748"/>
            <a:ext cx="5904656" cy="2664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Безопасные каникулы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фото рыбалка\100_25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8538" y="188640"/>
            <a:ext cx="5472608" cy="13237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лодке необходимо постоянно поддерживать определенный порядок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44208" y="597946"/>
            <a:ext cx="2699792" cy="3983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юкзак</a:t>
            </a:r>
            <a:r>
              <a:rPr lang="ru-RU" b="1" dirty="0">
                <a:solidFill>
                  <a:schemeClr val="tx1"/>
                </a:solidFill>
              </a:rPr>
              <a:t>, снасти, принадлежности должны быть сложены на своих местах, чтобы они не мешали действиям </a:t>
            </a:r>
            <a:r>
              <a:rPr lang="ru-RU" b="1" dirty="0" smtClean="0">
                <a:solidFill>
                  <a:schemeClr val="tx1"/>
                </a:solidFill>
              </a:rPr>
              <a:t>рыболова.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4581128"/>
            <a:ext cx="3240360" cy="208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лодку нельзя класть острые предметы, которыми можно ее порезать или проколоть. </a:t>
            </a:r>
          </a:p>
        </p:txBody>
      </p:sp>
    </p:spTree>
    <p:extLst>
      <p:ext uri="{BB962C8B-B14F-4D97-AF65-F5344CB8AC3E}">
        <p14:creationId xmlns:p14="http://schemas.microsoft.com/office/powerpoint/2010/main" val="7810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фото рыбалка\100_25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523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-132523" y="0"/>
            <a:ext cx="6696744" cy="2808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удача </a:t>
            </a:r>
            <a:r>
              <a:rPr lang="ru-RU" b="1" dirty="0" smtClean="0">
                <a:solidFill>
                  <a:schemeClr val="tx1"/>
                </a:solidFill>
              </a:rPr>
              <a:t>вашему ребенку </a:t>
            </a:r>
            <a:r>
              <a:rPr lang="ru-RU" b="1" dirty="0">
                <a:solidFill>
                  <a:schemeClr val="tx1"/>
                </a:solidFill>
              </a:rPr>
              <a:t>улыбнулась, и у него случилась поклевка, будьте с ним рядом. Научите его вовремя подсекать рыбу. Это принесет первый результат.  Предоставьте рыбаку возможность самостоятельно вытащить добычу на берег. Такое запомнится юному  удильщику на всю жизнь!</a:t>
            </a:r>
          </a:p>
        </p:txBody>
      </p:sp>
      <p:sp>
        <p:nvSpPr>
          <p:cNvPr id="3" name="Овал 2"/>
          <p:cNvSpPr/>
          <p:nvPr/>
        </p:nvSpPr>
        <p:spPr>
          <a:xfrm>
            <a:off x="2267744" y="4979656"/>
            <a:ext cx="6696744" cy="1689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все же добыча имеет гастрономическую ценность, после рыбалки покажите ученику, как ее можно приготовить.  Ведь приготовление пищи </a:t>
            </a:r>
            <a:r>
              <a:rPr lang="ru-RU" b="1" dirty="0" smtClean="0">
                <a:solidFill>
                  <a:schemeClr val="tx1"/>
                </a:solidFill>
              </a:rPr>
              <a:t>из пойманной </a:t>
            </a:r>
            <a:r>
              <a:rPr lang="ru-RU" b="1" dirty="0">
                <a:solidFill>
                  <a:schemeClr val="tx1"/>
                </a:solidFill>
              </a:rPr>
              <a:t>рыбы – это часть рыбалки!</a:t>
            </a:r>
          </a:p>
        </p:txBody>
      </p:sp>
      <p:sp>
        <p:nvSpPr>
          <p:cNvPr id="4" name="Овал 3"/>
          <p:cNvSpPr/>
          <p:nvPr/>
        </p:nvSpPr>
        <p:spPr>
          <a:xfrm>
            <a:off x="191513" y="3490916"/>
            <a:ext cx="3024336" cy="2977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Еще один нюанс. Приучите рыбака отпускать мелочь обратно в водоем. Пусть рыбалка будет не в продовольствие, а в удовольствие.</a:t>
            </a:r>
          </a:p>
        </p:txBody>
      </p:sp>
    </p:spTree>
    <p:extLst>
      <p:ext uri="{BB962C8B-B14F-4D97-AF65-F5344CB8AC3E}">
        <p14:creationId xmlns:p14="http://schemas.microsoft.com/office/powerpoint/2010/main" val="24443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фото рыбалка\100_25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0" y="116632"/>
            <a:ext cx="5940152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всегда рыбалка может быть результативной. Не торопитесь. Не говорите </a:t>
            </a:r>
            <a:r>
              <a:rPr lang="ru-RU" b="1" dirty="0" smtClean="0">
                <a:solidFill>
                  <a:schemeClr val="tx1"/>
                </a:solidFill>
              </a:rPr>
              <a:t>ребенку, </a:t>
            </a:r>
            <a:r>
              <a:rPr lang="ru-RU" b="1" dirty="0">
                <a:solidFill>
                  <a:schemeClr val="tx1"/>
                </a:solidFill>
              </a:rPr>
              <a:t>что отдых не удался. Повторите выезд на берег снова. Это принесет только пользу для вас обоих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624345" y="5589240"/>
            <a:ext cx="8052111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Желаю вам: «Ни чешуи, ни рыбы»!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рыбалка\100_25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771800" y="260648"/>
            <a:ext cx="3600400" cy="1742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рыбалку с ребенком необходимо взять с собой: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940152" y="8367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3933056"/>
            <a:ext cx="5256583" cy="27363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Желательно иметь с собой некоторый запас еды и питья.  Сделайте порции перекусов маленькими и компактными. На рыбалку лучше брать кипяченую воду или освежающие напитки.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4627" y="1772816"/>
            <a:ext cx="4802297" cy="3074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Летом на рыбалку следует брать легкую одежду, которая бы защитила  от ветра, солнца, дождя, комаров. Побеспокойтесь о запасных комплектах сменной обуви и одежды для детей.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то рыбалка\100_25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72000" y="2708920"/>
            <a:ext cx="4176464" cy="35283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Каждый </a:t>
            </a:r>
            <a:r>
              <a:rPr lang="ru-RU" sz="2000" b="1" dirty="0">
                <a:solidFill>
                  <a:schemeClr val="tx1"/>
                </a:solidFill>
              </a:rPr>
              <a:t>рыболов должен иметь при себе минимум медикаментов, таких, как йод, перекись водорода, борный вазелин , бинт, лейкопластырь и другие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27584" y="3515040"/>
            <a:ext cx="4104456" cy="31683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Стоит захватить с собой средство от комаров. Покрывало.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А так же темные очки.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Ну и конечно снасти необходимые для ловли рыбы, наживка, прикорм и т. д. </a:t>
            </a:r>
          </a:p>
        </p:txBody>
      </p:sp>
    </p:spTree>
    <p:extLst>
      <p:ext uri="{BB962C8B-B14F-4D97-AF65-F5344CB8AC3E}">
        <p14:creationId xmlns:p14="http://schemas.microsoft.com/office/powerpoint/2010/main" val="34394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 рыбалка\100_25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932040" y="332656"/>
            <a:ext cx="3960440" cy="2426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Самая большая опасность на рыбалке – это неумение плавать! Рядом вода и любая неосторожность может привести к трагедии!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08020" y="4005064"/>
            <a:ext cx="4104456" cy="2642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Выезжая </a:t>
            </a:r>
            <a:r>
              <a:rPr lang="ru-RU" b="1" dirty="0">
                <a:solidFill>
                  <a:schemeClr val="tx1"/>
                </a:solidFill>
              </a:rPr>
              <a:t>на рыбалку, надо с особым вниманием относиться к вопросам гигиены, следить за чистотой детских рук и тщательно мыть продукты перед употреблением. </a:t>
            </a:r>
          </a:p>
        </p:txBody>
      </p:sp>
      <p:sp>
        <p:nvSpPr>
          <p:cNvPr id="4" name="Овал 3"/>
          <p:cNvSpPr/>
          <p:nvPr/>
        </p:nvSpPr>
        <p:spPr>
          <a:xfrm>
            <a:off x="395536" y="5085184"/>
            <a:ext cx="4392488" cy="15624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стоит позволять детям есть дикие ягоды и фрукты «с куста». Лучше собрать их и помыть перед употреблением. </a:t>
            </a:r>
          </a:p>
        </p:txBody>
      </p:sp>
    </p:spTree>
    <p:extLst>
      <p:ext uri="{BB962C8B-B14F-4D97-AF65-F5344CB8AC3E}">
        <p14:creationId xmlns:p14="http://schemas.microsoft.com/office/powerpoint/2010/main" val="32112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 рыбалка\100_25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71600" y="404664"/>
            <a:ext cx="8064896" cy="1775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Опытные рыболовы выбирают на берегу места в тени, садятся под кусты, деревья. Если таковых нет, устраивают над собой навесы или </a:t>
            </a:r>
            <a:r>
              <a:rPr lang="ru-RU" b="1" dirty="0" smtClean="0">
                <a:solidFill>
                  <a:schemeClr val="tx1"/>
                </a:solidFill>
              </a:rPr>
              <a:t>укрытия. </a:t>
            </a:r>
            <a:r>
              <a:rPr lang="ru-RU" b="1" dirty="0">
                <a:solidFill>
                  <a:schemeClr val="tx1"/>
                </a:solidFill>
              </a:rPr>
              <a:t>В любых случаях голова должна быть прикрыта от солнца головным </a:t>
            </a:r>
            <a:r>
              <a:rPr lang="ru-RU" b="1" dirty="0" smtClean="0">
                <a:solidFill>
                  <a:schemeClr val="tx1"/>
                </a:solidFill>
              </a:rPr>
              <a:t>убором.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48703" y="3284984"/>
            <a:ext cx="4104456" cy="2448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В знойную солнечную погоду лучше сидеть на берегу в одежде. А еще лучше во время дневной жары прекратить ловлю, так как рыба в это время обычно не клюет.</a:t>
            </a:r>
          </a:p>
        </p:txBody>
      </p:sp>
      <p:sp>
        <p:nvSpPr>
          <p:cNvPr id="4" name="Овал 3"/>
          <p:cNvSpPr/>
          <p:nvPr/>
        </p:nvSpPr>
        <p:spPr>
          <a:xfrm>
            <a:off x="179512" y="5733256"/>
            <a:ext cx="3528392" cy="9334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Выбираем место для рыбалки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то рыбалка\100_25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23528" y="188640"/>
            <a:ext cx="3240360" cy="4320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Необходимо остерегаться </a:t>
            </a:r>
            <a:r>
              <a:rPr lang="ru-RU" sz="2000" b="1" dirty="0">
                <a:solidFill>
                  <a:schemeClr val="tx1"/>
                </a:solidFill>
              </a:rPr>
              <a:t>высокого обрывистого берега. Если он супесчаный или рыхлый с трещинами и оползнями, то под тяжестью человека легко может обрушиться. 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4592724"/>
            <a:ext cx="5406133" cy="208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Глинистый </a:t>
            </a:r>
            <a:r>
              <a:rPr lang="ru-RU" sz="2000" b="1" dirty="0">
                <a:solidFill>
                  <a:schemeClr val="tx1"/>
                </a:solidFill>
              </a:rPr>
              <a:t>не покрытый растительностью берег после дождя и росным утром скользкий. Поскользнувшись на таком берегу, можно упасть в воду.</a:t>
            </a:r>
          </a:p>
        </p:txBody>
      </p:sp>
    </p:spTree>
    <p:extLst>
      <p:ext uri="{BB962C8B-B14F-4D97-AF65-F5344CB8AC3E}">
        <p14:creationId xmlns:p14="http://schemas.microsoft.com/office/powerpoint/2010/main" val="42475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фото рыбалка\100_25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303953" y="188640"/>
            <a:ext cx="6840760" cy="22768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Некоторые рыболовы, особенно дети, забираются на торчащие из воды сваи, камни и другие предметы. Это опасно, причем не только на течении, но и в стоячей воде: можно свалиться в воду и при падении пораниться.</a:t>
            </a:r>
          </a:p>
        </p:txBody>
      </p:sp>
      <p:sp>
        <p:nvSpPr>
          <p:cNvPr id="3" name="Овал 2"/>
          <p:cNvSpPr/>
          <p:nvPr/>
        </p:nvSpPr>
        <p:spPr>
          <a:xfrm>
            <a:off x="4211960" y="2708920"/>
            <a:ext cx="4752528" cy="36724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Не менее опасны и каменистые берега. Прибрежные камни и валуны, омываемые водой, покрываются мелкой зеленью и становятся очень скользкими. При падении с них можно удариться об камень и получить ушиб, тяжелую </a:t>
            </a:r>
            <a:r>
              <a:rPr lang="ru-RU" sz="2000" b="1" dirty="0" smtClean="0">
                <a:solidFill>
                  <a:schemeClr val="tx1"/>
                </a:solidFill>
              </a:rPr>
              <a:t>травму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фото рыбалка\100_25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67544" y="188640"/>
            <a:ext cx="4464496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Ловля с надувной  лодки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556792"/>
            <a:ext cx="2808312" cy="44644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Нельзя лодку </a:t>
            </a:r>
            <a:r>
              <a:rPr lang="ru-RU" b="1" dirty="0" err="1">
                <a:solidFill>
                  <a:schemeClr val="tx1"/>
                </a:solidFill>
              </a:rPr>
              <a:t>перенакачивать</a:t>
            </a:r>
            <a:r>
              <a:rPr lang="ru-RU" b="1" dirty="0">
                <a:solidFill>
                  <a:schemeClr val="tx1"/>
                </a:solidFill>
              </a:rPr>
              <a:t>, она может не выдержать и лопнуть. Особенно опасно это летом в солнечную погоду: от нагревшегося и расширившегося воздуха лодку может разорвать в клочья</a:t>
            </a:r>
          </a:p>
        </p:txBody>
      </p:sp>
      <p:sp>
        <p:nvSpPr>
          <p:cNvPr id="4" name="Овал 3"/>
          <p:cNvSpPr/>
          <p:nvPr/>
        </p:nvSpPr>
        <p:spPr>
          <a:xfrm>
            <a:off x="2669882" y="4858753"/>
            <a:ext cx="6480720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Необходимо обеспечить себя и других людей, находящихся с вами в лодке, спасательными средствами: надувными подушками, кругами, специальными жилетами и прочим. </a:t>
            </a:r>
          </a:p>
        </p:txBody>
      </p:sp>
    </p:spTree>
    <p:extLst>
      <p:ext uri="{BB962C8B-B14F-4D97-AF65-F5344CB8AC3E}">
        <p14:creationId xmlns:p14="http://schemas.microsoft.com/office/powerpoint/2010/main" val="2223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фото рыбалка\100_25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8" y="-62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95536" y="188640"/>
            <a:ext cx="4176464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Движения при забрасывании снастей и </a:t>
            </a:r>
            <a:r>
              <a:rPr lang="ru-RU" sz="2000" b="1" dirty="0" err="1">
                <a:solidFill>
                  <a:schemeClr val="tx1"/>
                </a:solidFill>
              </a:rPr>
              <a:t>вываживании</a:t>
            </a:r>
            <a:r>
              <a:rPr lang="ru-RU" sz="2000" b="1" dirty="0">
                <a:solidFill>
                  <a:schemeClr val="tx1"/>
                </a:solidFill>
              </a:rPr>
              <a:t> рыбы </a:t>
            </a:r>
            <a:r>
              <a:rPr lang="ru-RU" sz="2000" b="1" dirty="0" smtClean="0">
                <a:solidFill>
                  <a:schemeClr val="tx1"/>
                </a:solidFill>
              </a:rPr>
              <a:t> в лодках </a:t>
            </a:r>
            <a:r>
              <a:rPr lang="ru-RU" sz="2000" b="1" dirty="0">
                <a:solidFill>
                  <a:schemeClr val="tx1"/>
                </a:solidFill>
              </a:rPr>
              <a:t>должны быть плавными, не вызывать качки. </a:t>
            </a:r>
          </a:p>
        </p:txBody>
      </p:sp>
      <p:sp>
        <p:nvSpPr>
          <p:cNvPr id="3" name="Овал 2"/>
          <p:cNvSpPr/>
          <p:nvPr/>
        </p:nvSpPr>
        <p:spPr>
          <a:xfrm>
            <a:off x="179512" y="1916832"/>
            <a:ext cx="2736304" cy="42987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следует суетиться, наклоняться через борт. Рыбачить в лодке надо сидя, а если есть необходимость делать что-либо стоя, то следует выбрать устойчивое место и </a:t>
            </a:r>
            <a:r>
              <a:rPr lang="ru-RU" b="1" dirty="0" smtClean="0">
                <a:solidFill>
                  <a:schemeClr val="tx1"/>
                </a:solidFill>
              </a:rPr>
              <a:t>положение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35896" y="5157192"/>
            <a:ext cx="5508104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Следует </a:t>
            </a:r>
            <a:r>
              <a:rPr lang="ru-RU" sz="2000" b="1" dirty="0">
                <a:solidFill>
                  <a:schemeClr val="tx1"/>
                </a:solidFill>
              </a:rPr>
              <a:t>держаться подальше от судовых путей, не пересекать их и не приближаться к судам.</a:t>
            </a:r>
          </a:p>
        </p:txBody>
      </p:sp>
    </p:spTree>
    <p:extLst>
      <p:ext uri="{BB962C8B-B14F-4D97-AF65-F5344CB8AC3E}">
        <p14:creationId xmlns:p14="http://schemas.microsoft.com/office/powerpoint/2010/main" val="21143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700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2015-07-14T20:05:02Z</dcterms:created>
  <dcterms:modified xsi:type="dcterms:W3CDTF">2017-02-07T23:30:20Z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1429486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