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7" r:id="rId5"/>
    <p:sldId id="259" r:id="rId6"/>
    <p:sldId id="276" r:id="rId7"/>
    <p:sldId id="273" r:id="rId8"/>
    <p:sldId id="264" r:id="rId9"/>
    <p:sldId id="263" r:id="rId10"/>
    <p:sldId id="265" r:id="rId11"/>
    <p:sldId id="266" r:id="rId12"/>
    <p:sldId id="260" r:id="rId13"/>
    <p:sldId id="272" r:id="rId14"/>
    <p:sldId id="26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91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3BF1-93C1-4895-AEE7-A10B5F4F05B0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5414-F34A-4B19-97EE-E2E7E012C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4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3BF1-93C1-4895-AEE7-A10B5F4F05B0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5414-F34A-4B19-97EE-E2E7E012C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3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3BF1-93C1-4895-AEE7-A10B5F4F05B0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5414-F34A-4B19-97EE-E2E7E012C66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4470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3BF1-93C1-4895-AEE7-A10B5F4F05B0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5414-F34A-4B19-97EE-E2E7E012C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47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3BF1-93C1-4895-AEE7-A10B5F4F05B0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5414-F34A-4B19-97EE-E2E7E012C66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8048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3BF1-93C1-4895-AEE7-A10B5F4F05B0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5414-F34A-4B19-97EE-E2E7E012C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224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3BF1-93C1-4895-AEE7-A10B5F4F05B0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5414-F34A-4B19-97EE-E2E7E012C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2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3BF1-93C1-4895-AEE7-A10B5F4F05B0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5414-F34A-4B19-97EE-E2E7E012C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02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3BF1-93C1-4895-AEE7-A10B5F4F05B0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5414-F34A-4B19-97EE-E2E7E012C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7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3BF1-93C1-4895-AEE7-A10B5F4F05B0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5414-F34A-4B19-97EE-E2E7E012C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97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3BF1-93C1-4895-AEE7-A10B5F4F05B0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5414-F34A-4B19-97EE-E2E7E012C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08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3BF1-93C1-4895-AEE7-A10B5F4F05B0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5414-F34A-4B19-97EE-E2E7E012C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20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3BF1-93C1-4895-AEE7-A10B5F4F05B0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5414-F34A-4B19-97EE-E2E7E012C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9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3BF1-93C1-4895-AEE7-A10B5F4F05B0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5414-F34A-4B19-97EE-E2E7E012C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64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3BF1-93C1-4895-AEE7-A10B5F4F05B0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5414-F34A-4B19-97EE-E2E7E012C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38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3BF1-93C1-4895-AEE7-A10B5F4F05B0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5414-F34A-4B19-97EE-E2E7E012C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63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43BF1-93C1-4895-AEE7-A10B5F4F05B0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5F5414-F34A-4B19-97EE-E2E7E012C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57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77" b="94245" l="8138" r="91080">
                        <a14:foregroundMark x1="19718" y1="35731" x2="17058" y2="76739"/>
                        <a14:foregroundMark x1="16275" y1="77218" x2="15806" y2="68345"/>
                        <a14:foregroundMark x1="15806" y1="68345" x2="11268" y2="64988"/>
                        <a14:foregroundMark x1="11424" y1="57794" x2="11424" y2="57794"/>
                        <a14:foregroundMark x1="12363" y1="43405" x2="12363" y2="43405"/>
                        <a14:foregroundMark x1="18153" y1="32614" x2="18153" y2="32614"/>
                        <a14:foregroundMark x1="65571" y1="48441" x2="65571" y2="48441"/>
                        <a14:foregroundMark x1="69953" y1="45564" x2="69953" y2="45564"/>
                        <a14:foregroundMark x1="82473" y1="47002" x2="84351" y2="55156"/>
                        <a14:foregroundMark x1="84351" y1="55156" x2="83568" y2="63549"/>
                        <a14:foregroundMark x1="83568" y1="63549" x2="80751" y2="71942"/>
                        <a14:foregroundMark x1="80751" y1="71942" x2="79499" y2="86571"/>
                        <a14:foregroundMark x1="43505" y1="89688" x2="43505" y2="89688"/>
                        <a14:foregroundMark x1="47731" y1="89209" x2="53834" y2="89448"/>
                        <a14:foregroundMark x1="53834" y1="89448" x2="58529" y2="94484"/>
                        <a14:foregroundMark x1="58529" y1="94484" x2="56338" y2="91367"/>
                        <a14:foregroundMark x1="86854" y1="88489" x2="86854" y2="88489"/>
                        <a14:foregroundMark x1="91080" y1="89448" x2="91080" y2="89448"/>
                        <a14:foregroundMark x1="8138" y1="62830" x2="8138" y2="62830"/>
                        <a14:foregroundMark x1="21440" y1="7434" x2="21440" y2="7434"/>
                        <a14:foregroundMark x1="24570" y1="4077" x2="24570" y2="4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4" t="1331" r="6765" b="5855"/>
          <a:stretch/>
        </p:blipFill>
        <p:spPr>
          <a:xfrm>
            <a:off x="596277" y="253218"/>
            <a:ext cx="1099944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6191" y="96490"/>
            <a:ext cx="89014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«Детский сад общеразвивающего вида № 26 с приоритетным осуществлением деятельности по художественно-эстетическому развитию детей»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619350" y="4722745"/>
            <a:ext cx="1800664" cy="1815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С.И. Киселева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Е.Н. Богданова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В.В. Шишкова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D1F677-46B2-4E0C-BEFE-5FC90B195C06}"/>
              </a:ext>
            </a:extLst>
          </p:cNvPr>
          <p:cNvSpPr txBox="1"/>
          <p:nvPr/>
        </p:nvSpPr>
        <p:spPr>
          <a:xfrm>
            <a:off x="2802447" y="1726453"/>
            <a:ext cx="61047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технических способностей детей старшего дошкольного возраста посредством реализации дополнительной общеобразовательной общеразвивающей программы «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Наураша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стране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Наурандии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5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91" y="2510332"/>
            <a:ext cx="6102252" cy="3589461"/>
          </a:xfrm>
          <a:prstGeom prst="rect">
            <a:avLst/>
          </a:prstGeom>
        </p:spPr>
      </p:pic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xmlns="" id="{0815D196-9306-40BA-B494-21BF57D0CA0A}"/>
              </a:ext>
            </a:extLst>
          </p:cNvPr>
          <p:cNvSpPr/>
          <p:nvPr/>
        </p:nvSpPr>
        <p:spPr>
          <a:xfrm>
            <a:off x="430658" y="413238"/>
            <a:ext cx="10981758" cy="1310055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9794" y="652766"/>
            <a:ext cx="9453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Магнитное поле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измерять поля магнитов, на примерах отмечают взаимодействие магнитов.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BC17BA8-9385-4757-BF3C-71A6C2808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31" y="2510331"/>
            <a:ext cx="4827207" cy="358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125" y="2590213"/>
            <a:ext cx="5914919" cy="3580227"/>
          </a:xfrm>
          <a:prstGeom prst="rect">
            <a:avLst/>
          </a:prstGeom>
        </p:spPr>
      </p:pic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xmlns="" id="{1BCBF7EA-FD47-4244-932B-F344C8016647}"/>
              </a:ext>
            </a:extLst>
          </p:cNvPr>
          <p:cNvSpPr/>
          <p:nvPr/>
        </p:nvSpPr>
        <p:spPr>
          <a:xfrm>
            <a:off x="556805" y="395654"/>
            <a:ext cx="10855610" cy="1441938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6805" y="494154"/>
            <a:ext cx="101346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Пульс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удары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узнают, как называется ритм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ударов,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ли сердце бьется одинаково, чье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бьется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быстрее – ребенка или взрослого, как помочь сердцу оставаться здоровым.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05" y="2590214"/>
            <a:ext cx="4780359" cy="358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3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xmlns="" id="{6A7EF826-AF9C-479D-9700-B6D0BD5F152F}"/>
              </a:ext>
            </a:extLst>
          </p:cNvPr>
          <p:cNvSpPr/>
          <p:nvPr/>
        </p:nvSpPr>
        <p:spPr>
          <a:xfrm>
            <a:off x="970672" y="904272"/>
            <a:ext cx="6471138" cy="3231654"/>
          </a:xfrm>
          <a:prstGeom prst="homePlate">
            <a:avLst>
              <a:gd name="adj" fmla="val 4834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6587DF-3AE5-41AF-AD69-8F46F9C2C992}"/>
              </a:ext>
            </a:extLst>
          </p:cNvPr>
          <p:cNvSpPr txBox="1"/>
          <p:nvPr/>
        </p:nvSpPr>
        <p:spPr>
          <a:xfrm>
            <a:off x="1083211" y="1012409"/>
            <a:ext cx="571148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фронтальная работа с демонстрационным материалом;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беседа;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практические задания;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экспериментирование;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самостоятельная работа;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моделирование;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поисково-познавательная работа.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F5D5E3-6A3F-4CEE-AFA8-9058AE182CB0}"/>
              </a:ext>
            </a:extLst>
          </p:cNvPr>
          <p:cNvSpPr txBox="1"/>
          <p:nvPr/>
        </p:nvSpPr>
        <p:spPr>
          <a:xfrm>
            <a:off x="4234374" y="142007"/>
            <a:ext cx="512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7DEAF10-0936-437E-96FB-8976711AA736}"/>
              </a:ext>
            </a:extLst>
          </p:cNvPr>
          <p:cNvSpPr txBox="1"/>
          <p:nvPr/>
        </p:nvSpPr>
        <p:spPr>
          <a:xfrm>
            <a:off x="1641231" y="4552060"/>
            <a:ext cx="8253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: пятиугольник 9">
            <a:extLst>
              <a:ext uri="{FF2B5EF4-FFF2-40B4-BE49-F238E27FC236}">
                <a16:creationId xmlns:a16="http://schemas.microsoft.com/office/drawing/2014/main" xmlns="" id="{6451FCEC-4D9B-420C-BAEB-6C5F924C4E8D}"/>
              </a:ext>
            </a:extLst>
          </p:cNvPr>
          <p:cNvSpPr/>
          <p:nvPr/>
        </p:nvSpPr>
        <p:spPr>
          <a:xfrm>
            <a:off x="1005506" y="5274920"/>
            <a:ext cx="6436304" cy="1196218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C6C4FD8-60DA-43AD-AE1D-2BED75C7E4E7}"/>
              </a:ext>
            </a:extLst>
          </p:cNvPr>
          <p:cNvSpPr/>
          <p:nvPr/>
        </p:nvSpPr>
        <p:spPr>
          <a:xfrm rot="10800000" flipV="1">
            <a:off x="1083211" y="5366213"/>
            <a:ext cx="46845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игровые технологии;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проблемное обучение;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коммуникативная технология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37928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27E49C9C-7808-4D26-BB3C-C79DA8465BF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400372" y="262065"/>
            <a:ext cx="94508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сформированности познавательных действий детей дошкольного возраста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699965"/>
              </p:ext>
            </p:extLst>
          </p:nvPr>
        </p:nvGraphicFramePr>
        <p:xfrm>
          <a:off x="529934" y="1251324"/>
          <a:ext cx="11191750" cy="4793934"/>
        </p:xfrm>
        <a:graphic>
          <a:graphicData uri="http://schemas.openxmlformats.org/drawingml/2006/table">
            <a:tbl>
              <a:tblPr firstRow="1" firstCol="1" bandRow="1"/>
              <a:tblGrid>
                <a:gridCol w="964758">
                  <a:extLst>
                    <a:ext uri="{9D8B030D-6E8A-4147-A177-3AD203B41FA5}">
                      <a16:colId xmlns:a16="http://schemas.microsoft.com/office/drawing/2014/main" xmlns="" val="781990036"/>
                    </a:ext>
                  </a:extLst>
                </a:gridCol>
                <a:gridCol w="483577">
                  <a:extLst>
                    <a:ext uri="{9D8B030D-6E8A-4147-A177-3AD203B41FA5}">
                      <a16:colId xmlns:a16="http://schemas.microsoft.com/office/drawing/2014/main" xmlns="" val="3587495239"/>
                    </a:ext>
                  </a:extLst>
                </a:gridCol>
                <a:gridCol w="386862">
                  <a:extLst>
                    <a:ext uri="{9D8B030D-6E8A-4147-A177-3AD203B41FA5}">
                      <a16:colId xmlns:a16="http://schemas.microsoft.com/office/drawing/2014/main" xmlns="" val="2466549693"/>
                    </a:ext>
                  </a:extLst>
                </a:gridCol>
                <a:gridCol w="386861">
                  <a:extLst>
                    <a:ext uri="{9D8B030D-6E8A-4147-A177-3AD203B41FA5}">
                      <a16:colId xmlns:a16="http://schemas.microsoft.com/office/drawing/2014/main" xmlns="" val="2084828264"/>
                    </a:ext>
                  </a:extLst>
                </a:gridCol>
                <a:gridCol w="369277">
                  <a:extLst>
                    <a:ext uri="{9D8B030D-6E8A-4147-A177-3AD203B41FA5}">
                      <a16:colId xmlns:a16="http://schemas.microsoft.com/office/drawing/2014/main" xmlns="" val="101190157"/>
                    </a:ext>
                  </a:extLst>
                </a:gridCol>
                <a:gridCol w="360485">
                  <a:extLst>
                    <a:ext uri="{9D8B030D-6E8A-4147-A177-3AD203B41FA5}">
                      <a16:colId xmlns:a16="http://schemas.microsoft.com/office/drawing/2014/main" xmlns="" val="1051887998"/>
                    </a:ext>
                  </a:extLst>
                </a:gridCol>
                <a:gridCol w="360484">
                  <a:extLst>
                    <a:ext uri="{9D8B030D-6E8A-4147-A177-3AD203B41FA5}">
                      <a16:colId xmlns:a16="http://schemas.microsoft.com/office/drawing/2014/main" xmlns="" val="3420487903"/>
                    </a:ext>
                  </a:extLst>
                </a:gridCol>
                <a:gridCol w="334108">
                  <a:extLst>
                    <a:ext uri="{9D8B030D-6E8A-4147-A177-3AD203B41FA5}">
                      <a16:colId xmlns:a16="http://schemas.microsoft.com/office/drawing/2014/main" xmlns="" val="327108413"/>
                    </a:ext>
                  </a:extLst>
                </a:gridCol>
                <a:gridCol w="439616">
                  <a:extLst>
                    <a:ext uri="{9D8B030D-6E8A-4147-A177-3AD203B41FA5}">
                      <a16:colId xmlns:a16="http://schemas.microsoft.com/office/drawing/2014/main" xmlns="" val="3270967437"/>
                    </a:ext>
                  </a:extLst>
                </a:gridCol>
                <a:gridCol w="401107">
                  <a:extLst>
                    <a:ext uri="{9D8B030D-6E8A-4147-A177-3AD203B41FA5}">
                      <a16:colId xmlns:a16="http://schemas.microsoft.com/office/drawing/2014/main" xmlns="" val="1488352667"/>
                    </a:ext>
                  </a:extLst>
                </a:gridCol>
                <a:gridCol w="358367">
                  <a:extLst>
                    <a:ext uri="{9D8B030D-6E8A-4147-A177-3AD203B41FA5}">
                      <a16:colId xmlns:a16="http://schemas.microsoft.com/office/drawing/2014/main" xmlns="" val="2187549823"/>
                    </a:ext>
                  </a:extLst>
                </a:gridCol>
                <a:gridCol w="357680">
                  <a:extLst>
                    <a:ext uri="{9D8B030D-6E8A-4147-A177-3AD203B41FA5}">
                      <a16:colId xmlns:a16="http://schemas.microsoft.com/office/drawing/2014/main" xmlns="" val="414524260"/>
                    </a:ext>
                  </a:extLst>
                </a:gridCol>
                <a:gridCol w="358367">
                  <a:extLst>
                    <a:ext uri="{9D8B030D-6E8A-4147-A177-3AD203B41FA5}">
                      <a16:colId xmlns:a16="http://schemas.microsoft.com/office/drawing/2014/main" xmlns="" val="3388947114"/>
                    </a:ext>
                  </a:extLst>
                </a:gridCol>
                <a:gridCol w="357680">
                  <a:extLst>
                    <a:ext uri="{9D8B030D-6E8A-4147-A177-3AD203B41FA5}">
                      <a16:colId xmlns:a16="http://schemas.microsoft.com/office/drawing/2014/main" xmlns="" val="186568819"/>
                    </a:ext>
                  </a:extLst>
                </a:gridCol>
                <a:gridCol w="358367">
                  <a:extLst>
                    <a:ext uri="{9D8B030D-6E8A-4147-A177-3AD203B41FA5}">
                      <a16:colId xmlns:a16="http://schemas.microsoft.com/office/drawing/2014/main" xmlns="" val="3021319915"/>
                    </a:ext>
                  </a:extLst>
                </a:gridCol>
                <a:gridCol w="357680">
                  <a:extLst>
                    <a:ext uri="{9D8B030D-6E8A-4147-A177-3AD203B41FA5}">
                      <a16:colId xmlns:a16="http://schemas.microsoft.com/office/drawing/2014/main" xmlns="" val="1458195924"/>
                    </a:ext>
                  </a:extLst>
                </a:gridCol>
                <a:gridCol w="357680">
                  <a:extLst>
                    <a:ext uri="{9D8B030D-6E8A-4147-A177-3AD203B41FA5}">
                      <a16:colId xmlns:a16="http://schemas.microsoft.com/office/drawing/2014/main" xmlns="" val="1121855834"/>
                    </a:ext>
                  </a:extLst>
                </a:gridCol>
                <a:gridCol w="358367">
                  <a:extLst>
                    <a:ext uri="{9D8B030D-6E8A-4147-A177-3AD203B41FA5}">
                      <a16:colId xmlns:a16="http://schemas.microsoft.com/office/drawing/2014/main" xmlns="" val="418357720"/>
                    </a:ext>
                  </a:extLst>
                </a:gridCol>
                <a:gridCol w="357680">
                  <a:extLst>
                    <a:ext uri="{9D8B030D-6E8A-4147-A177-3AD203B41FA5}">
                      <a16:colId xmlns:a16="http://schemas.microsoft.com/office/drawing/2014/main" xmlns="" val="282932913"/>
                    </a:ext>
                  </a:extLst>
                </a:gridCol>
                <a:gridCol w="358367">
                  <a:extLst>
                    <a:ext uri="{9D8B030D-6E8A-4147-A177-3AD203B41FA5}">
                      <a16:colId xmlns:a16="http://schemas.microsoft.com/office/drawing/2014/main" xmlns="" val="676004631"/>
                    </a:ext>
                  </a:extLst>
                </a:gridCol>
                <a:gridCol w="357680">
                  <a:extLst>
                    <a:ext uri="{9D8B030D-6E8A-4147-A177-3AD203B41FA5}">
                      <a16:colId xmlns:a16="http://schemas.microsoft.com/office/drawing/2014/main" xmlns="" val="3948177470"/>
                    </a:ext>
                  </a:extLst>
                </a:gridCol>
                <a:gridCol w="358367">
                  <a:extLst>
                    <a:ext uri="{9D8B030D-6E8A-4147-A177-3AD203B41FA5}">
                      <a16:colId xmlns:a16="http://schemas.microsoft.com/office/drawing/2014/main" xmlns="" val="726975954"/>
                    </a:ext>
                  </a:extLst>
                </a:gridCol>
                <a:gridCol w="419734">
                  <a:extLst>
                    <a:ext uri="{9D8B030D-6E8A-4147-A177-3AD203B41FA5}">
                      <a16:colId xmlns:a16="http://schemas.microsoft.com/office/drawing/2014/main" xmlns="" val="1103805057"/>
                    </a:ext>
                  </a:extLst>
                </a:gridCol>
                <a:gridCol w="295626">
                  <a:extLst>
                    <a:ext uri="{9D8B030D-6E8A-4147-A177-3AD203B41FA5}">
                      <a16:colId xmlns:a16="http://schemas.microsoft.com/office/drawing/2014/main" xmlns="" val="508782902"/>
                    </a:ext>
                  </a:extLst>
                </a:gridCol>
                <a:gridCol w="358367">
                  <a:extLst>
                    <a:ext uri="{9D8B030D-6E8A-4147-A177-3AD203B41FA5}">
                      <a16:colId xmlns:a16="http://schemas.microsoft.com/office/drawing/2014/main" xmlns="" val="3277017578"/>
                    </a:ext>
                  </a:extLst>
                </a:gridCol>
                <a:gridCol w="357680">
                  <a:extLst>
                    <a:ext uri="{9D8B030D-6E8A-4147-A177-3AD203B41FA5}">
                      <a16:colId xmlns:a16="http://schemas.microsoft.com/office/drawing/2014/main" xmlns="" val="1863723006"/>
                    </a:ext>
                  </a:extLst>
                </a:gridCol>
                <a:gridCol w="358367">
                  <a:extLst>
                    <a:ext uri="{9D8B030D-6E8A-4147-A177-3AD203B41FA5}">
                      <a16:colId xmlns:a16="http://schemas.microsoft.com/office/drawing/2014/main" xmlns="" val="253304649"/>
                    </a:ext>
                  </a:extLst>
                </a:gridCol>
                <a:gridCol w="326786">
                  <a:extLst>
                    <a:ext uri="{9D8B030D-6E8A-4147-A177-3AD203B41FA5}">
                      <a16:colId xmlns:a16="http://schemas.microsoft.com/office/drawing/2014/main" xmlns="" val="450306921"/>
                    </a:ext>
                  </a:extLst>
                </a:gridCol>
                <a:gridCol w="291773">
                  <a:extLst>
                    <a:ext uri="{9D8B030D-6E8A-4147-A177-3AD203B41FA5}">
                      <a16:colId xmlns:a16="http://schemas.microsoft.com/office/drawing/2014/main" xmlns="" val="1709055084"/>
                    </a:ext>
                  </a:extLst>
                </a:gridCol>
              </a:tblGrid>
              <a:tr h="3247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ФИО ребенка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Имеет общее представление об электричестве.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Знаком с понятием «свет», фотоны», «скорость света», «освещенность».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Знаком с понятиями «магнит», «магнитное поле».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Знаком с органами кровообращения.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431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Способен сравнивать освещенность различных объектов.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Объясняет, как влияет освещенность на жизнь растений и других организмов.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Способен измерять напряжение в простейших цепях электрического тока.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Умеет измерять поле различных магнитов.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Умеет измерять пульс человека.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Добывает информацию различными способами, анализирует эффективность источников информации.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Стремится вести и поддерживать здоровый образ жизни.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 интерес к исследованиям и экспериментам.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Действует в соответствии с предлагаемым или собственным алгоритмом.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Самостоятельно составляет графические модели и использует их в познавательно исследовательской деятельности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 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3750019"/>
                  </a:ext>
                </a:extLst>
              </a:tr>
              <a:tr h="216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31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31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0302609"/>
                  </a:ext>
                </a:extLst>
              </a:tr>
              <a:tr h="216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31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31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5046046"/>
                  </a:ext>
                </a:extLst>
              </a:tr>
              <a:tr h="216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31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31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29" marR="5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8160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0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933622"/>
              </p:ext>
            </p:extLst>
          </p:nvPr>
        </p:nvGraphicFramePr>
        <p:xfrm>
          <a:off x="1818334" y="1784946"/>
          <a:ext cx="7641484" cy="3861269"/>
        </p:xfrm>
        <a:graphic>
          <a:graphicData uri="http://schemas.openxmlformats.org/drawingml/2006/table">
            <a:tbl>
              <a:tblPr firstRow="1" firstCol="1" bandRow="1"/>
              <a:tblGrid>
                <a:gridCol w="3292285">
                  <a:extLst>
                    <a:ext uri="{9D8B030D-6E8A-4147-A177-3AD203B41FA5}">
                      <a16:colId xmlns:a16="http://schemas.microsoft.com/office/drawing/2014/main" xmlns="" val="604477460"/>
                    </a:ext>
                  </a:extLst>
                </a:gridCol>
                <a:gridCol w="1883420">
                  <a:extLst>
                    <a:ext uri="{9D8B030D-6E8A-4147-A177-3AD203B41FA5}">
                      <a16:colId xmlns:a16="http://schemas.microsoft.com/office/drawing/2014/main" xmlns="" val="3578285990"/>
                    </a:ext>
                  </a:extLst>
                </a:gridCol>
                <a:gridCol w="2465779">
                  <a:extLst>
                    <a:ext uri="{9D8B030D-6E8A-4147-A177-3AD203B41FA5}">
                      <a16:colId xmlns:a16="http://schemas.microsoft.com/office/drawing/2014/main" xmlns="" val="1536509839"/>
                    </a:ext>
                  </a:extLst>
                </a:gridCol>
              </a:tblGrid>
              <a:tr h="895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Уровни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Начало программы -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Промежуточный результат -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1098127"/>
                  </a:ext>
                </a:extLst>
              </a:tr>
              <a:tr h="895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Высокий уровень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indent="-1524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3300458"/>
                  </a:ext>
                </a:extLst>
              </a:tr>
              <a:tr h="895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уровень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8178012"/>
                  </a:ext>
                </a:extLst>
              </a:tr>
              <a:tr h="895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 уровень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033492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49871" y="909542"/>
            <a:ext cx="5477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диагностика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0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xmlns="" id="{D05177EE-FD19-4B85-BC9A-FB6C5018788A}"/>
              </a:ext>
            </a:extLst>
          </p:cNvPr>
          <p:cNvSpPr/>
          <p:nvPr/>
        </p:nvSpPr>
        <p:spPr>
          <a:xfrm>
            <a:off x="309489" y="2389487"/>
            <a:ext cx="7284385" cy="2481949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49C590-BB87-4205-B9AB-BB369EA90D74}"/>
              </a:ext>
            </a:extLst>
          </p:cNvPr>
          <p:cNvSpPr txBox="1"/>
          <p:nvPr/>
        </p:nvSpPr>
        <p:spPr>
          <a:xfrm>
            <a:off x="309489" y="2655445"/>
            <a:ext cx="69635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Наураша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стране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Наурандии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разработана с учетом приоритетных направлений развития дошкольного образования, а также актуального уровня научно-технического развития образовательных технологий.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72" b="99020" l="8363" r="91281">
                        <a14:foregroundMark x1="24733" y1="13399" x2="32028" y2="13235"/>
                        <a14:foregroundMark x1="8363" y1="29902" x2="8363" y2="29902"/>
                        <a14:foregroundMark x1="76868" y1="19771" x2="76868" y2="19771"/>
                        <a14:foregroundMark x1="57651" y1="94935" x2="57651" y2="94935"/>
                        <a14:foregroundMark x1="21886" y1="52451" x2="21886" y2="52451"/>
                        <a14:foregroundMark x1="41103" y1="57516" x2="41103" y2="57516"/>
                        <a14:foregroundMark x1="48577" y1="46405" x2="63879" y2="51144"/>
                        <a14:foregroundMark x1="65302" y1="50980" x2="67616" y2="55882"/>
                        <a14:foregroundMark x1="20819" y1="49510" x2="20819" y2="49510"/>
                        <a14:foregroundMark x1="20107" y1="47876" x2="19751" y2="51307"/>
                        <a14:foregroundMark x1="51246" y1="99183" x2="56050" y2="98203"/>
                        <a14:foregroundMark x1="83274" y1="48203" x2="83274" y2="48203"/>
                        <a14:foregroundMark x1="85587" y1="32516" x2="85587" y2="32516"/>
                        <a14:foregroundMark x1="85765" y1="30229" x2="88256" y2="34804"/>
                        <a14:foregroundMark x1="67438" y1="20752" x2="67438" y2="22549"/>
                        <a14:foregroundMark x1="40214" y1="31209" x2="42883" y2="30065"/>
                        <a14:foregroundMark x1="18505" y1="38562" x2="18505" y2="38562"/>
                        <a14:foregroundMark x1="11388" y1="43137" x2="11388" y2="43137"/>
                        <a14:foregroundMark x1="17438" y1="18137" x2="17438" y2="18137"/>
                        <a14:foregroundMark x1="16726" y1="19771" x2="16726" y2="19771"/>
                        <a14:foregroundMark x1="18149" y1="19444" x2="17794" y2="17157"/>
                        <a14:foregroundMark x1="86833" y1="16503" x2="87189" y2="16013"/>
                        <a14:foregroundMark x1="87367" y1="14869" x2="88078" y2="16667"/>
                        <a14:foregroundMark x1="87011" y1="17974" x2="87011" y2="17974"/>
                        <a14:foregroundMark x1="85765" y1="16503" x2="85765" y2="16503"/>
                        <a14:foregroundMark x1="85765" y1="15359" x2="85765" y2="15359"/>
                        <a14:foregroundMark x1="86121" y1="14869" x2="86121" y2="14869"/>
                        <a14:foregroundMark x1="88790" y1="14869" x2="88790" y2="14869"/>
                        <a14:foregroundMark x1="89324" y1="15033" x2="89680" y2="15850"/>
                        <a14:foregroundMark x1="85765" y1="14052" x2="85765" y2="14052"/>
                        <a14:foregroundMark x1="83986" y1="15686" x2="83986" y2="15686"/>
                        <a14:foregroundMark x1="87722" y1="13889" x2="87722" y2="13889"/>
                        <a14:foregroundMark x1="88790" y1="14052" x2="88790" y2="14052"/>
                        <a14:foregroundMark x1="91281" y1="24837" x2="91281" y2="24837"/>
                        <a14:foregroundMark x1="79181" y1="41667" x2="79181" y2="41667"/>
                        <a14:foregroundMark x1="81851" y1="43301" x2="83274" y2="46405"/>
                        <a14:foregroundMark x1="19573" y1="35621" x2="16726" y2="40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>
            <a:off x="7272997" y="1254041"/>
            <a:ext cx="5185438" cy="560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0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xmlns="" id="{B7411F70-E3F7-4380-B810-A797DE44CCB7}"/>
              </a:ext>
            </a:extLst>
          </p:cNvPr>
          <p:cNvSpPr/>
          <p:nvPr/>
        </p:nvSpPr>
        <p:spPr>
          <a:xfrm>
            <a:off x="464233" y="3314902"/>
            <a:ext cx="8880064" cy="1610085"/>
          </a:xfrm>
          <a:prstGeom prst="homePlate">
            <a:avLst>
              <a:gd name="adj" fmla="val 4592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4233" y="3314902"/>
            <a:ext cx="85491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познавательно-исследовательской и продуктивной (конструктивной) деятельности;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рассуждать, высказывать свои предположения при решении проблемных вопросов, делать выводы, принимать собственные решения, опираясь на свои знания и умения;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память, связную речь.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33" y="1524998"/>
            <a:ext cx="8900931" cy="162777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4233" y="1498680"/>
            <a:ext cx="8421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техническими средствами (датчиками пульса, освещенности, измерения напряжения, измерения магнитного поля).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формированию, расширению и углублению представлений дошкольников о свете, электричестве, пульсе и магнитном поле.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65" y="5101727"/>
            <a:ext cx="8900931" cy="162777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96052" y="5182252"/>
            <a:ext cx="83575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Воспитывающие: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инициативность и самостоятельность, уверенность в себе, потребность в саморазвитии, самореализации;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к окружающим людям, прививать культуру общения и поведения в коллективе.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16" y="670560"/>
            <a:ext cx="8903980" cy="71887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87294" y="667343"/>
            <a:ext cx="8269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познавательной активности и любознательности, социального и эмоционального интеллекта, через организацию опытно - экспериментальной деятельности.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44565" y="135880"/>
            <a:ext cx="3329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программы: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0915" y="4639811"/>
            <a:ext cx="3315409" cy="221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8" b="90948" l="10000" r="90000">
                        <a14:foregroundMark x1="32264" y1="42047" x2="32264" y2="42047"/>
                        <a14:foregroundMark x1="38679" y1="39763" x2="32264" y2="43486"/>
                        <a14:foregroundMark x1="39245" y1="54653" x2="47547" y2="66074"/>
                        <a14:foregroundMark x1="19434" y1="62606" x2="19434" y2="62606"/>
                        <a14:foregroundMark x1="26415" y1="67174" x2="26415" y2="67174"/>
                        <a14:foregroundMark x1="46792" y1="60660" x2="46792" y2="60660"/>
                        <a14:foregroundMark x1="46792" y1="90694" x2="46792" y2="90694"/>
                        <a14:foregroundMark x1="29623" y1="87563" x2="29623" y2="87563"/>
                        <a14:foregroundMark x1="37358" y1="90355" x2="37358" y2="90355"/>
                        <a14:foregroundMark x1="43019" y1="90948" x2="43019" y2="90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88562" y="-173957"/>
            <a:ext cx="3428138" cy="76495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625" y="4461525"/>
            <a:ext cx="1712587" cy="18043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9271" y="4461525"/>
            <a:ext cx="1758461" cy="1804334"/>
          </a:xfrm>
          <a:prstGeom prst="rect">
            <a:avLst/>
          </a:prstGeom>
        </p:spPr>
      </p:pic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xmlns="" id="{A1A13E6D-847F-4553-BE3F-16CBE9A14D66}"/>
              </a:ext>
            </a:extLst>
          </p:cNvPr>
          <p:cNvSpPr/>
          <p:nvPr/>
        </p:nvSpPr>
        <p:spPr>
          <a:xfrm>
            <a:off x="436098" y="464235"/>
            <a:ext cx="8356209" cy="2735573"/>
          </a:xfrm>
          <a:prstGeom prst="homePlate">
            <a:avLst>
              <a:gd name="adj" fmla="val 5044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6099" y="464235"/>
            <a:ext cx="75121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Путешествуя по лаборатории вместе с героем, ребята знакомятся с приборами для измерений и объектами-индикаторами, которые реагируют на результаты проведенных измерений. Познают объекты и явления физических систем через использование технических, цифровых средств и программного обеспечения.</a:t>
            </a:r>
          </a:p>
        </p:txBody>
      </p:sp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xmlns="" id="{48FEBFD8-433E-49E8-BD56-7B813B91711F}"/>
              </a:ext>
            </a:extLst>
          </p:cNvPr>
          <p:cNvSpPr/>
          <p:nvPr/>
        </p:nvSpPr>
        <p:spPr>
          <a:xfrm>
            <a:off x="2386040" y="3675524"/>
            <a:ext cx="3198747" cy="461666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flipH="1">
            <a:off x="1667102" y="3675524"/>
            <a:ext cx="4496045" cy="46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Объекты-индикаторы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2645" y="3302567"/>
            <a:ext cx="3710522" cy="264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0626" y="725477"/>
            <a:ext cx="512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модули программы</a:t>
            </a:r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xmlns="" id="{5D891012-9D08-49F7-B8AB-1934D8D46D9B}"/>
              </a:ext>
            </a:extLst>
          </p:cNvPr>
          <p:cNvSpPr/>
          <p:nvPr/>
        </p:nvSpPr>
        <p:spPr>
          <a:xfrm>
            <a:off x="865164" y="2521059"/>
            <a:ext cx="3805309" cy="1924331"/>
          </a:xfrm>
          <a:prstGeom prst="homePlate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F30DDE-2240-41FE-95D2-1DD02B1CC3FC}"/>
              </a:ext>
            </a:extLst>
          </p:cNvPr>
          <p:cNvSpPr txBox="1"/>
          <p:nvPr/>
        </p:nvSpPr>
        <p:spPr>
          <a:xfrm rot="10800000" flipV="1">
            <a:off x="865164" y="2521059"/>
            <a:ext cx="36083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Магнитное поле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Пульс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DFF2EA1-F979-4A2A-8F48-28B11291F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823" y="1248697"/>
            <a:ext cx="5148775" cy="536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20A3FD1-5BF2-4B0C-9EA2-30AFEF93B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980" y="2755926"/>
            <a:ext cx="6477392" cy="36435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2D20B53-858E-4E08-9331-042EEDF68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37" y="2755926"/>
            <a:ext cx="4885885" cy="3643534"/>
          </a:xfrm>
          <a:prstGeom prst="rect">
            <a:avLst/>
          </a:prstGeom>
        </p:spPr>
      </p:pic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xmlns="" id="{891E6F31-5A4E-4575-81A9-78641BA90DE7}"/>
              </a:ext>
            </a:extLst>
          </p:cNvPr>
          <p:cNvSpPr/>
          <p:nvPr/>
        </p:nvSpPr>
        <p:spPr>
          <a:xfrm>
            <a:off x="392137" y="388595"/>
            <a:ext cx="11090615" cy="1448997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чатся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сравнивать освещенность различных объектов. Знакомятся с понятиями «свет», «фотоны», «скорость света», «освещенность».</a:t>
            </a:r>
          </a:p>
        </p:txBody>
      </p:sp>
    </p:spTree>
    <p:extLst>
      <p:ext uri="{BB962C8B-B14F-4D97-AF65-F5344CB8AC3E}">
        <p14:creationId xmlns:p14="http://schemas.microsoft.com/office/powerpoint/2010/main" val="31580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185088-4C39-4FC9-A3B6-C83726AC96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8" y="3729683"/>
            <a:ext cx="2704616" cy="29507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FDA284-8656-45FD-9116-0DDCFF6067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031" y="247648"/>
            <a:ext cx="2733923" cy="29507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C0980FE-EF51-44E7-93B8-022176DBA1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54" y="247647"/>
            <a:ext cx="2602037" cy="29507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86F2043-9A85-446E-918D-40384F1DBE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54" y="3729684"/>
            <a:ext cx="2602037" cy="295072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017F495-D033-4D82-B878-C6A401126C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031" y="3729684"/>
            <a:ext cx="2733923" cy="29507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2794" y="247649"/>
            <a:ext cx="2766900" cy="29507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698" y="247648"/>
            <a:ext cx="2704616" cy="2950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2794" y="3729684"/>
            <a:ext cx="2766900" cy="297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9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023" y="2702755"/>
            <a:ext cx="6259659" cy="3763108"/>
          </a:xfrm>
          <a:prstGeom prst="rect">
            <a:avLst/>
          </a:prstGeom>
        </p:spPr>
      </p:pic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xmlns="" id="{A0D6875A-42BE-4D65-A130-194197D63D9A}"/>
              </a:ext>
            </a:extLst>
          </p:cNvPr>
          <p:cNvSpPr/>
          <p:nvPr/>
        </p:nvSpPr>
        <p:spPr>
          <a:xfrm>
            <a:off x="253217" y="448406"/>
            <a:ext cx="11299874" cy="1652955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473023" y="674718"/>
            <a:ext cx="101744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как можно получить электричество в домашних условиях, как знаки плюс и минус связаны с ним, живет ли электричество в картошке, опасно ли оно.</a:t>
            </a:r>
            <a:r>
              <a:rPr lang="ru-RU" dirty="0"/>
              <a:t>		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7F7CF69-A520-47EE-BCE3-FC8618C9B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63" y="2702755"/>
            <a:ext cx="5049918" cy="376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539" y="657121"/>
            <a:ext cx="2904215" cy="36733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105" y="3193996"/>
            <a:ext cx="3782987" cy="28401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7" y="657121"/>
            <a:ext cx="2862125" cy="367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2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457</TotalTime>
  <Words>609</Words>
  <Application>Microsoft Office PowerPoint</Application>
  <PresentationFormat>Широкоэкранный</PresentationFormat>
  <Paragraphs>144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HONOR</dc:creator>
  <cp:lastModifiedBy>User</cp:lastModifiedBy>
  <cp:revision>48</cp:revision>
  <dcterms:created xsi:type="dcterms:W3CDTF">2022-12-18T12:39:47Z</dcterms:created>
  <dcterms:modified xsi:type="dcterms:W3CDTF">2022-12-22T01:59:36Z</dcterms:modified>
</cp:coreProperties>
</file>