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72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70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18.02.2019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18.02.2019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18.02.2019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064896" cy="338437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Психологическое здоровье детей дошкольного возраста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7772400" cy="242376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Выполнила: педагог- психолог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Коваленко Т.Ю.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г. Ачинск, 2017г.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9680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780928"/>
            <a:ext cx="8003232" cy="4162467"/>
          </a:xfrm>
        </p:spPr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стрессоустойчивость</a:t>
            </a:r>
          </a:p>
          <a:p>
            <a:pPr lvl="0"/>
            <a:r>
              <a:rPr lang="ru-RU" dirty="0" smtClean="0"/>
              <a:t>умение </a:t>
            </a:r>
            <a:r>
              <a:rPr lang="ru-RU" dirty="0"/>
              <a:t>находить собственные ресурсы в трудной ситуации.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94096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Для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психологически здоровой личности необхо­дим опыт борьбы, увенчивающейся успехом</a:t>
            </a:r>
          </a:p>
        </p:txBody>
      </p:sp>
    </p:spTree>
    <p:extLst>
      <p:ext uri="{BB962C8B-B14F-4D97-AF65-F5344CB8AC3E}">
        <p14:creationId xmlns:p14="http://schemas.microsoft.com/office/powerpoint/2010/main" xmlns="" val="1091139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32263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Уровни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</a:rPr>
              <a:t>психологического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здоровья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effectLst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8346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988840"/>
            <a:ext cx="8147248" cy="4018451"/>
          </a:xfrm>
        </p:spPr>
        <p:txBody>
          <a:bodyPr/>
          <a:lstStyle/>
          <a:p>
            <a:pPr algn="ctr"/>
            <a:r>
              <a:rPr lang="ru-RU" sz="4400" b="1" dirty="0"/>
              <a:t>Креативный </a:t>
            </a:r>
            <a:r>
              <a:rPr lang="ru-RU" sz="4400" b="1" dirty="0" smtClean="0"/>
              <a:t>уровень</a:t>
            </a:r>
          </a:p>
          <a:p>
            <a:pPr marL="109728" indent="0">
              <a:buNone/>
            </a:pPr>
            <a:endParaRPr lang="ru-RU" dirty="0"/>
          </a:p>
          <a:p>
            <a:pPr algn="just"/>
            <a:r>
              <a:rPr lang="ru-RU" b="1" dirty="0"/>
              <a:t>Ребенок устойчиво адаптирован к любой среде, обладает резервом </a:t>
            </a:r>
            <a:r>
              <a:rPr lang="ru-RU" b="1" dirty="0" smtClean="0"/>
              <a:t>для преодоления </a:t>
            </a:r>
            <a:r>
              <a:rPr lang="ru-RU" b="1" dirty="0"/>
              <a:t>стрессовых ситуаций и активным творческим отношением к действительности. 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42617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</a:rPr>
              <a:t>Высший уровень психологического здоровья детей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0829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3946443"/>
          </a:xfrm>
        </p:spPr>
        <p:txBody>
          <a:bodyPr/>
          <a:lstStyle/>
          <a:p>
            <a:r>
              <a:rPr lang="ru-RU" sz="4400" b="1" dirty="0"/>
              <a:t>Адаптивный уровень. </a:t>
            </a:r>
            <a:endParaRPr lang="ru-RU" sz="4400" dirty="0"/>
          </a:p>
          <a:p>
            <a:pPr marL="109728" indent="0">
              <a:buNone/>
            </a:pPr>
            <a:r>
              <a:rPr lang="ru-RU" b="1" dirty="0" smtClean="0"/>
              <a:t>    </a:t>
            </a:r>
            <a:endParaRPr lang="ru-RU" dirty="0"/>
          </a:p>
          <a:p>
            <a:pPr marL="109728" indent="0" algn="just">
              <a:buNone/>
            </a:pPr>
            <a:r>
              <a:rPr lang="ru-RU" b="1" dirty="0"/>
              <a:t>Большинство </a:t>
            </a:r>
            <a:r>
              <a:rPr lang="ru-RU" b="1" dirty="0" smtClean="0"/>
              <a:t>относительно «благополучных</a:t>
            </a:r>
            <a:r>
              <a:rPr lang="ru-RU" b="1" dirty="0"/>
              <a:t>» детей в целом адаптированы к социуму, но по результатам диагностических методик проявляют отдельные признаки </a:t>
            </a:r>
            <a:r>
              <a:rPr lang="ru-RU" b="1" dirty="0" err="1"/>
              <a:t>дезадаптации</a:t>
            </a:r>
            <a:r>
              <a:rPr lang="ru-RU" b="1" dirty="0"/>
              <a:t>, обладают повышенной тревожностью.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35416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</a:rPr>
              <a:t>Средний уровень психологического здоровья детей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effectLst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7979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9000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err="1" smtClean="0"/>
              <a:t>Дезадаптивный</a:t>
            </a:r>
            <a:r>
              <a:rPr lang="ru-RU" b="1" dirty="0" smtClean="0"/>
              <a:t> уровень</a:t>
            </a:r>
            <a:endParaRPr lang="ru-RU" dirty="0"/>
          </a:p>
          <a:p>
            <a:pPr algn="just"/>
            <a:r>
              <a:rPr lang="ru-RU" b="1" dirty="0" smtClean="0"/>
              <a:t>Стиль поведения таких </a:t>
            </a:r>
            <a:r>
              <a:rPr lang="ru-RU" b="1" dirty="0"/>
              <a:t>детей либо приспособленчество к требованиям внешнего мира в ущерб собственным потребностям и интересам. Это «удобные», тихие дети, прилежные и старательные ученики, которыми гордятся родители.  </a:t>
            </a:r>
            <a:endParaRPr lang="ru-RU" b="1" dirty="0" smtClean="0"/>
          </a:p>
          <a:p>
            <a:pPr algn="just"/>
            <a:r>
              <a:rPr lang="ru-RU" b="1" dirty="0" smtClean="0"/>
              <a:t>Либо  использование активной наступательной позиции, подчинение окружения своим потребностям.</a:t>
            </a:r>
            <a:endParaRPr lang="ru-RU" dirty="0"/>
          </a:p>
          <a:p>
            <a:pPr marL="109728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Проявляется </a:t>
            </a:r>
            <a:r>
              <a:rPr lang="ru-RU" b="1" dirty="0"/>
              <a:t>в эпатажном поведении, конфликтах со </a:t>
            </a:r>
            <a:r>
              <a:rPr lang="ru-RU" b="1" dirty="0" smtClean="0"/>
              <a:t>сверстниками.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6421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Низкий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/>
              </a:rPr>
              <a:t>уровень психологического здоровья детей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01980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53061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dirty="0" smtClean="0"/>
              <a:t>Психо­логическое здоровье формируется </a:t>
            </a:r>
            <a:r>
              <a:rPr lang="ru-RU" sz="3200" dirty="0"/>
              <a:t>в течение жизни </a:t>
            </a:r>
            <a:r>
              <a:rPr lang="ru-RU" sz="3200" dirty="0" smtClean="0"/>
              <a:t>человека. </a:t>
            </a:r>
          </a:p>
          <a:p>
            <a:pPr marL="109728" indent="0">
              <a:buNone/>
            </a:pPr>
            <a:r>
              <a:rPr lang="ru-RU" sz="3200" dirty="0" smtClean="0"/>
              <a:t>Включает в себя:</a:t>
            </a:r>
          </a:p>
          <a:p>
            <a:pPr lvl="0"/>
            <a:r>
              <a:rPr lang="ru-RU" sz="3200" dirty="0" smtClean="0"/>
              <a:t>Проявление умственных способностей, любознательности</a:t>
            </a:r>
            <a:endParaRPr lang="ru-RU" sz="3200" dirty="0"/>
          </a:p>
          <a:p>
            <a:pPr lvl="0"/>
            <a:r>
              <a:rPr lang="ru-RU" sz="3200" dirty="0" err="1" smtClean="0"/>
              <a:t>Эмпатичность</a:t>
            </a:r>
            <a:r>
              <a:rPr lang="ru-RU" sz="3200" dirty="0" smtClean="0"/>
              <a:t>, коммуникабельность</a:t>
            </a:r>
            <a:endParaRPr lang="ru-RU" sz="3200" dirty="0"/>
          </a:p>
          <a:p>
            <a:pPr lvl="0"/>
            <a:r>
              <a:rPr lang="ru-RU" sz="3200" dirty="0" smtClean="0"/>
              <a:t>Уравновешенность; отзывчивость на прекрасное </a:t>
            </a:r>
            <a:endParaRPr lang="ru-RU" sz="3200" dirty="0"/>
          </a:p>
          <a:p>
            <a:r>
              <a:rPr lang="ru-RU" sz="3200" dirty="0"/>
              <a:t>У</a:t>
            </a:r>
            <a:r>
              <a:rPr lang="ru-RU" sz="3200" dirty="0" smtClean="0"/>
              <a:t>мение </a:t>
            </a:r>
            <a:r>
              <a:rPr lang="ru-RU" sz="3200" dirty="0"/>
              <a:t>находить собственные ресурсы в трудной ситуации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3273708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Создайте спокойную, жизнерадостную обстановку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/>
              <a:t>Проявляйте искренний интерес к личности каждого ребенка, его состоянию, настроению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/>
              <a:t>Собственным поведением демонстрируйте уважительное отношение ко всем детям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 педагогам: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1629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4954555"/>
          </a:xfrm>
        </p:spPr>
        <p:txBody>
          <a:bodyPr/>
          <a:lstStyle/>
          <a:p>
            <a:r>
              <a:rPr lang="ru-RU" dirty="0"/>
              <a:t>При организации взаимодействия чаще пользуйтесь поощрением, поддержкой детей, чем порицанием и </a:t>
            </a:r>
            <a:r>
              <a:rPr lang="ru-RU" dirty="0" smtClean="0"/>
              <a:t>запрещением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 smtClean="0"/>
              <a:t>Создайте условия для эффективного доверительного сотрудничества с родителями воспитанников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55910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endParaRPr lang="ru-RU" b="1" dirty="0" smtClean="0"/>
          </a:p>
          <a:p>
            <a:pPr lvl="0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Интеллектуальный компонент</a:t>
            </a:r>
            <a:r>
              <a:rPr lang="ru-RU" b="1" dirty="0" smtClean="0"/>
              <a:t>– </a:t>
            </a:r>
            <a:r>
              <a:rPr lang="ru-RU" b="1" dirty="0"/>
              <a:t>проявление умственных способностей, любознательности, высокого уровня обучаемости;</a:t>
            </a:r>
            <a:endParaRPr lang="ru-RU" dirty="0"/>
          </a:p>
          <a:p>
            <a:pPr lvl="0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Социально-нравственный компонент</a:t>
            </a:r>
            <a:r>
              <a:rPr lang="ru-RU" b="1" dirty="0" smtClean="0"/>
              <a:t> </a:t>
            </a:r>
            <a:r>
              <a:rPr lang="ru-RU" b="1" dirty="0"/>
              <a:t>– честность, </a:t>
            </a:r>
            <a:r>
              <a:rPr lang="ru-RU" b="1" dirty="0" err="1"/>
              <a:t>эмпатичность</a:t>
            </a:r>
            <a:r>
              <a:rPr lang="ru-RU" b="1" dirty="0"/>
              <a:t>, коммуникабельность, терпимость, </a:t>
            </a:r>
            <a:r>
              <a:rPr lang="ru-RU" b="1" dirty="0" err="1"/>
              <a:t>сформированность</a:t>
            </a:r>
            <a:r>
              <a:rPr lang="ru-RU" b="1" dirty="0"/>
              <a:t> навыков общения;</a:t>
            </a:r>
            <a:endParaRPr lang="ru-RU" dirty="0"/>
          </a:p>
          <a:p>
            <a:pPr lvl="0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Эмоциональный компонент</a:t>
            </a:r>
            <a:r>
              <a:rPr lang="ru-RU" b="1" dirty="0" smtClean="0"/>
              <a:t>– </a:t>
            </a:r>
            <a:r>
              <a:rPr lang="ru-RU" b="1" dirty="0"/>
              <a:t>уравновешенность, высокая самооценка, эмоционально-эстетическая отзывчивость на прекрасное, способность удивляться и восхищаться.</a:t>
            </a:r>
            <a:endParaRPr lang="ru-RU" dirty="0"/>
          </a:p>
          <a:p>
            <a:pPr marL="109728" indent="0"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Психологическое здоровье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586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386603"/>
          </a:xfrm>
        </p:spPr>
        <p:txBody>
          <a:bodyPr>
            <a:normAutofit/>
          </a:bodyPr>
          <a:lstStyle/>
          <a:p>
            <a:r>
              <a:rPr lang="ru-RU" dirty="0" smtClean="0"/>
              <a:t>Основу </a:t>
            </a:r>
            <a:r>
              <a:rPr lang="ru-RU" dirty="0"/>
              <a:t>психологического здоровья составляет полноценное психическое развитие на всех этапах </a:t>
            </a:r>
            <a:r>
              <a:rPr lang="ru-RU" dirty="0" smtClean="0"/>
              <a:t>онтогенеза: </a:t>
            </a:r>
          </a:p>
          <a:p>
            <a:pPr marL="624078" indent="-514350">
              <a:buFont typeface="+mj-lt"/>
              <a:buAutoNum type="arabicPeriod"/>
            </a:pP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Пренатальный</a:t>
            </a:r>
            <a:r>
              <a:rPr lang="ru-RU" dirty="0" smtClean="0"/>
              <a:t> период (Зачатие человека, внутриутробное развитие)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Перинатальный период (Рождение ребенка) 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Новорожденность (Адаптации </a:t>
            </a:r>
            <a:r>
              <a:rPr lang="ru-RU" dirty="0"/>
              <a:t>новорожденного к новой внешней среде </a:t>
            </a:r>
            <a:r>
              <a:rPr lang="ru-RU" dirty="0" smtClean="0"/>
              <a:t>обитания)</a:t>
            </a:r>
          </a:p>
          <a:p>
            <a:pPr marL="624078" indent="-514350">
              <a:buFont typeface="+mj-lt"/>
              <a:buAutoNum type="arabicPeriod"/>
            </a:pP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6531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098571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Младенчество (период </a:t>
            </a:r>
            <a:r>
              <a:rPr lang="ru-RU" dirty="0"/>
              <a:t>становления эмоционального общения ребенка с матерью)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/>
              <a:t>Ранний возраст (начальный этап возрастного становления волевых качеств характера)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/>
              <a:t>Дошкольный </a:t>
            </a:r>
            <a:r>
              <a:rPr lang="ru-RU" dirty="0" smtClean="0"/>
              <a:t>возраст( </a:t>
            </a:r>
            <a:r>
              <a:rPr lang="ru-RU" dirty="0"/>
              <a:t>период </a:t>
            </a:r>
            <a:r>
              <a:rPr lang="ru-RU" dirty="0" smtClean="0"/>
              <a:t>для формирования познавательного интереса к окружающему миру, становление творческого потенциала ребенка)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2686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401845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Что является факторами риска нарушений психологического здоровья?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564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746643"/>
          </a:xfrm>
        </p:spPr>
        <p:txBody>
          <a:bodyPr>
            <a:normAutofit fontScale="25000" lnSpcReduction="20000"/>
          </a:bodyPr>
          <a:lstStyle/>
          <a:p>
            <a:endParaRPr lang="ru-RU" sz="5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9200" dirty="0" smtClean="0">
                <a:solidFill>
                  <a:schemeClr val="accent1">
                    <a:lumMod val="50000"/>
                  </a:schemeClr>
                </a:solidFill>
              </a:rPr>
              <a:t>Факторы риска:</a:t>
            </a:r>
          </a:p>
          <a:p>
            <a:endParaRPr lang="ru-RU" sz="1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2000" dirty="0" smtClean="0">
                <a:solidFill>
                  <a:schemeClr val="accent1">
                    <a:lumMod val="50000"/>
                  </a:schemeClr>
                </a:solidFill>
              </a:rPr>
              <a:t>Средовые (Все, что окружает ребенка)</a:t>
            </a:r>
          </a:p>
          <a:p>
            <a:endParaRPr lang="ru-RU" sz="1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2000" dirty="0" err="1" smtClean="0">
                <a:solidFill>
                  <a:schemeClr val="accent1">
                    <a:lumMod val="50000"/>
                  </a:schemeClr>
                </a:solidFill>
              </a:rPr>
              <a:t>Внутриличностные</a:t>
            </a:r>
            <a:r>
              <a:rPr lang="ru-RU" sz="12000" dirty="0" smtClean="0">
                <a:solidFill>
                  <a:schemeClr val="accent1">
                    <a:lumMod val="50000"/>
                  </a:schemeClr>
                </a:solidFill>
              </a:rPr>
              <a:t> (субъективные- </a:t>
            </a:r>
          </a:p>
          <a:p>
            <a:pPr marL="109728" indent="0">
              <a:buNone/>
            </a:pPr>
            <a:endParaRPr lang="ru-RU" sz="1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09728" indent="0">
              <a:buNone/>
            </a:pPr>
            <a:r>
              <a:rPr lang="ru-RU" sz="12000" dirty="0" smtClean="0">
                <a:solidFill>
                  <a:schemeClr val="accent1">
                    <a:lumMod val="50000"/>
                  </a:schemeClr>
                </a:solidFill>
              </a:rPr>
              <a:t>характер, темперамент, самооценка)- </a:t>
            </a:r>
          </a:p>
          <a:p>
            <a:pPr marL="109728" indent="0">
              <a:buNone/>
            </a:pPr>
            <a:endParaRPr lang="ru-RU" sz="12000" dirty="0">
              <a:solidFill>
                <a:schemeClr val="accent1">
                  <a:lumMod val="50000"/>
                </a:schemeClr>
              </a:solidFill>
            </a:endParaRPr>
          </a:p>
          <a:p>
            <a:pPr marL="109728" indent="0">
              <a:buNone/>
            </a:pPr>
            <a:r>
              <a:rPr lang="ru-RU" sz="12000" dirty="0" smtClean="0">
                <a:solidFill>
                  <a:schemeClr val="accent1">
                    <a:lumMod val="50000"/>
                  </a:schemeClr>
                </a:solidFill>
              </a:rPr>
              <a:t>учет возрастных возможностей ребенка</a:t>
            </a:r>
          </a:p>
          <a:p>
            <a:endParaRPr lang="ru-RU" sz="1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5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5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5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5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5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5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5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5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5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5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5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54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5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5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63497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242587"/>
          </a:xfrm>
        </p:spPr>
        <p:txBody>
          <a:bodyPr>
            <a:normAutofit/>
          </a:bodyPr>
          <a:lstStyle/>
          <a:p>
            <a:endParaRPr lang="ru-RU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Семейные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факторы риска можно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условно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разделить на три группы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4124416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76672"/>
            <a:ext cx="8280920" cy="5832648"/>
          </a:xfrm>
        </p:spPr>
        <p:txBody>
          <a:bodyPr>
            <a:normAutofit/>
          </a:bodyPr>
          <a:lstStyle/>
          <a:p>
            <a:pPr lvl="0" algn="just"/>
            <a:r>
              <a:rPr lang="ru-RU" dirty="0"/>
              <a:t>нарушения психологического здоровья самих родителей, </a:t>
            </a:r>
            <a:r>
              <a:rPr lang="ru-RU" dirty="0" smtClean="0"/>
              <a:t>и в </a:t>
            </a:r>
            <a:r>
              <a:rPr lang="ru-RU" dirty="0"/>
              <a:t>первую очередь их повышенная тревожность или </a:t>
            </a:r>
            <a:r>
              <a:rPr lang="ru-RU" dirty="0" smtClean="0"/>
              <a:t>эмоциональная </a:t>
            </a:r>
            <a:r>
              <a:rPr lang="ru-RU" dirty="0"/>
              <a:t>холодность</a:t>
            </a:r>
            <a:r>
              <a:rPr lang="ru-RU" dirty="0" smtClean="0"/>
              <a:t>;</a:t>
            </a:r>
          </a:p>
          <a:p>
            <a:pPr lvl="0" algn="just"/>
            <a:endParaRPr lang="ru-RU" dirty="0"/>
          </a:p>
          <a:p>
            <a:pPr lvl="0" algn="just"/>
            <a:r>
              <a:rPr lang="ru-RU" dirty="0"/>
              <a:t>неадекватный стиль воспитания ребенка, и в первую оче­редь </a:t>
            </a:r>
            <a:r>
              <a:rPr lang="ru-RU" dirty="0" err="1"/>
              <a:t>гиперопека</a:t>
            </a:r>
            <a:r>
              <a:rPr lang="ru-RU" dirty="0"/>
              <a:t> </a:t>
            </a:r>
            <a:r>
              <a:rPr lang="ru-RU" dirty="0" smtClean="0"/>
              <a:t>или </a:t>
            </a:r>
            <a:r>
              <a:rPr lang="ru-RU" dirty="0" err="1" smtClean="0"/>
              <a:t>сверхконтроль</a:t>
            </a:r>
            <a:r>
              <a:rPr lang="ru-RU" dirty="0" smtClean="0"/>
              <a:t>;</a:t>
            </a:r>
          </a:p>
          <a:p>
            <a:pPr lvl="0" algn="just"/>
            <a:endParaRPr lang="ru-RU" dirty="0"/>
          </a:p>
          <a:p>
            <a:pPr lvl="0" algn="just"/>
            <a:r>
              <a:rPr lang="ru-RU" dirty="0"/>
              <a:t>нарушения механизмов функционирования семьи, и в пер­вую очередь конфликты между родителями или отсутствие</a:t>
            </a:r>
            <a:br>
              <a:rPr lang="ru-RU" dirty="0"/>
            </a:br>
            <a:r>
              <a:rPr lang="ru-RU" dirty="0"/>
              <a:t>одного из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67314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602627"/>
          </a:xfrm>
        </p:spPr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Если </a:t>
            </a:r>
            <a:r>
              <a:rPr lang="ru-RU" dirty="0"/>
              <a:t>ребенок вырастет в абсолютно комфортной среде? Наверное</a:t>
            </a:r>
            <a:r>
              <a:rPr lang="ru-RU" dirty="0" smtClean="0"/>
              <a:t>, он </a:t>
            </a:r>
            <a:r>
              <a:rPr lang="ru-RU" dirty="0"/>
              <a:t>будет абсолютно психологически </a:t>
            </a:r>
            <a:r>
              <a:rPr lang="ru-RU" dirty="0" smtClean="0"/>
              <a:t>здоровым</a:t>
            </a:r>
            <a:r>
              <a:rPr lang="ru-RU" dirty="0"/>
              <a:t>?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Какую </a:t>
            </a:r>
            <a:r>
              <a:rPr lang="ru-RU" dirty="0"/>
              <a:t>личность мы получим в случае полного </a:t>
            </a:r>
            <a:r>
              <a:rPr lang="ru-RU" dirty="0" smtClean="0"/>
              <a:t>отсутствия </a:t>
            </a:r>
            <a:r>
              <a:rPr lang="ru-RU" dirty="0"/>
              <a:t>внешних </a:t>
            </a:r>
            <a:r>
              <a:rPr lang="ru-RU" dirty="0" err="1"/>
              <a:t>стрессогенных</a:t>
            </a:r>
            <a:r>
              <a:rPr lang="ru-RU" dirty="0"/>
              <a:t> факторов?</a:t>
            </a:r>
          </a:p>
        </p:txBody>
      </p:sp>
    </p:spTree>
    <p:extLst>
      <p:ext uri="{BB962C8B-B14F-4D97-AF65-F5344CB8AC3E}">
        <p14:creationId xmlns:p14="http://schemas.microsoft.com/office/powerpoint/2010/main" xmlns="" val="2598942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285</TotalTime>
  <Words>443</Words>
  <Application>Microsoft Office PowerPoint</Application>
  <PresentationFormat>Экран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Психологическое здоровье детей дошкольного возраста</vt:lpstr>
      <vt:lpstr>Психологическое здоровье</vt:lpstr>
      <vt:lpstr>Слайд 3</vt:lpstr>
      <vt:lpstr>Слайд 4</vt:lpstr>
      <vt:lpstr>Что является факторами риска нарушений психологического здоровья?</vt:lpstr>
      <vt:lpstr>Слайд 6</vt:lpstr>
      <vt:lpstr>Слайд 7</vt:lpstr>
      <vt:lpstr>Слайд 8</vt:lpstr>
      <vt:lpstr>Слайд 9</vt:lpstr>
      <vt:lpstr>  Для психологически здоровой личности необхо­дим опыт борьбы, увенчивающейся успехом</vt:lpstr>
      <vt:lpstr> Уровни психологического здоровья </vt:lpstr>
      <vt:lpstr>Высший уровень психологического здоровья детей </vt:lpstr>
      <vt:lpstr>Средний уровень психологического здоровья детей </vt:lpstr>
      <vt:lpstr>Низкий уровень психологического здоровья детей </vt:lpstr>
      <vt:lpstr>Слайд 15</vt:lpstr>
      <vt:lpstr>Рекомендации педагогам: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Психологическое здоровье детей дошкольного возраста</dc:title>
  <dc:creator>123</dc:creator>
  <cp:lastModifiedBy>Елена Яковлевна</cp:lastModifiedBy>
  <cp:revision>28</cp:revision>
  <dcterms:created xsi:type="dcterms:W3CDTF">2015-10-20T11:56:42Z</dcterms:created>
  <dcterms:modified xsi:type="dcterms:W3CDTF">2019-02-18T05:12:39Z</dcterms:modified>
</cp:coreProperties>
</file>