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8" r:id="rId2"/>
    <p:sldId id="261" r:id="rId3"/>
    <p:sldId id="259" r:id="rId4"/>
    <p:sldId id="262" r:id="rId5"/>
    <p:sldId id="263" r:id="rId6"/>
    <p:sldId id="257" r:id="rId7"/>
    <p:sldId id="264" r:id="rId8"/>
    <p:sldId id="265" r:id="rId9"/>
    <p:sldId id="267" r:id="rId10"/>
    <p:sldId id="274" r:id="rId11"/>
    <p:sldId id="268" r:id="rId12"/>
    <p:sldId id="269" r:id="rId13"/>
    <p:sldId id="270" r:id="rId14"/>
    <p:sldId id="271" r:id="rId15"/>
    <p:sldId id="272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Тема: «Организация психолого- педагогического сопровождения дошкольников с ОВЗ в условиях инклюзивного образования »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15591"/>
            <a:ext cx="4284662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6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204864"/>
            <a:ext cx="7344816" cy="3729607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400" dirty="0" smtClean="0">
                <a:effectLst/>
              </a:rPr>
              <a:t>В </a:t>
            </a:r>
            <a:r>
              <a:rPr lang="ru-RU" sz="2400" dirty="0">
                <a:effectLst/>
              </a:rPr>
              <a:t>условиях </a:t>
            </a:r>
            <a:r>
              <a:rPr lang="ru-RU" sz="2400" dirty="0" smtClean="0">
                <a:effectLst/>
              </a:rPr>
              <a:t>специально </a:t>
            </a:r>
            <a:r>
              <a:rPr lang="ru-RU" sz="2400" dirty="0">
                <a:effectLst/>
              </a:rPr>
              <a:t>организованной развивающей среды специалистами (дефектолог, педагог-психолог, логопед) проводятся индивидуальные и групповые занятия при участии родителей, консультации с родителями о направлениях работы, новых достижениях ребенка, играх и упражнениях для занятий дома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7560840" cy="1584176"/>
          </a:xfrm>
        </p:spPr>
        <p:txBody>
          <a:bodyPr/>
          <a:lstStyle/>
          <a:p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Служба </a:t>
            </a:r>
            <a:r>
              <a:rPr lang="ru-RU" sz="2400" dirty="0">
                <a:effectLst/>
              </a:rPr>
              <a:t>ранней помощи реализует программу обучения и воспитания детей от 2 месяцев до 4 лет, составленную на основе рекомендаций по обучению ребенка раннего возраста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43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844824"/>
            <a:ext cx="7032104" cy="3945631"/>
          </a:xfrm>
        </p:spPr>
        <p:txBody>
          <a:bodyPr>
            <a:normAutofit lnSpcReduction="10000"/>
          </a:bodyPr>
          <a:lstStyle/>
          <a:p>
            <a:pPr indent="-341313" algn="just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 smtClean="0">
                <a:solidFill>
                  <a:srgbClr val="FFFF00"/>
                </a:solidFill>
              </a:rPr>
              <a:t> </a:t>
            </a:r>
            <a:r>
              <a:rPr lang="ru-RU" altLang="ru-RU" sz="2400" dirty="0" smtClean="0">
                <a:solidFill>
                  <a:srgbClr val="FFFF00"/>
                </a:solidFill>
              </a:rPr>
              <a:t>ЦЕЛЬ</a:t>
            </a:r>
            <a:r>
              <a:rPr lang="ru-RU" altLang="ru-RU" sz="2000" dirty="0" smtClean="0"/>
              <a:t>:</a:t>
            </a:r>
          </a:p>
          <a:p>
            <a:pPr indent="-341313" algn="just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000" dirty="0" smtClean="0"/>
          </a:p>
          <a:p>
            <a:pPr marL="275907" indent="-342900" algn="just">
              <a:lnSpc>
                <a:spcPct val="80000"/>
              </a:lnSpc>
              <a:spcBef>
                <a:spcPts val="475"/>
              </a:spcBef>
              <a:buClrTx/>
              <a:buFontTx/>
              <a:buChar char="-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800" dirty="0" smtClean="0"/>
              <a:t>обучение </a:t>
            </a:r>
            <a:r>
              <a:rPr lang="ru-RU" altLang="ru-RU" sz="2800" dirty="0"/>
              <a:t>родителей, специалистов  ДОО методам игрового взаимодействия с детьми, имеющими нарушения в развитии</a:t>
            </a:r>
            <a:r>
              <a:rPr lang="ru-RU" altLang="ru-RU" sz="2800" dirty="0" smtClean="0"/>
              <a:t>;</a:t>
            </a:r>
          </a:p>
          <a:p>
            <a:pPr marL="0" indent="0" algn="just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800" dirty="0"/>
          </a:p>
          <a:p>
            <a:pPr indent="-341313" algn="just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800" dirty="0" smtClean="0"/>
              <a:t> - психопрофилактическая  </a:t>
            </a:r>
            <a:r>
              <a:rPr lang="ru-RU" altLang="ru-RU" sz="2800" dirty="0"/>
              <a:t>и </a:t>
            </a:r>
            <a:r>
              <a:rPr lang="ru-RU" altLang="ru-RU" sz="2800" dirty="0" err="1"/>
              <a:t>психокоррекционная</a:t>
            </a:r>
            <a:r>
              <a:rPr lang="ru-RU" altLang="ru-RU" sz="2800" dirty="0"/>
              <a:t> работа  с членами семьи ребенка от 2 месяцев до 7 </a:t>
            </a:r>
            <a:r>
              <a:rPr lang="ru-RU" altLang="ru-RU" sz="2800" dirty="0" smtClean="0"/>
              <a:t>лет с </a:t>
            </a:r>
            <a:r>
              <a:rPr lang="ru-RU" altLang="ru-RU" sz="2800" dirty="0"/>
              <a:t>нарушением развития;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548680"/>
            <a:ext cx="7543800" cy="914400"/>
          </a:xfrm>
        </p:spPr>
        <p:txBody>
          <a:bodyPr/>
          <a:lstStyle/>
          <a:p>
            <a:r>
              <a:rPr lang="ru-RU" altLang="ru-RU" sz="5400" b="1" dirty="0" err="1"/>
              <a:t>Лекотека</a:t>
            </a:r>
            <a:r>
              <a:rPr lang="ru-RU" altLang="ru-RU" sz="5400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5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204864"/>
            <a:ext cx="7344816" cy="4248472"/>
          </a:xfrm>
        </p:spPr>
        <p:txBody>
          <a:bodyPr/>
          <a:lstStyle/>
          <a:p>
            <a:pPr marL="18288" indent="0">
              <a:buNone/>
            </a:pPr>
            <a:r>
              <a:rPr lang="ru-RU" altLang="ru-RU" sz="2800" b="1" dirty="0">
                <a:solidFill>
                  <a:srgbClr val="FFFF00"/>
                </a:solidFill>
              </a:rPr>
              <a:t>Цель</a:t>
            </a:r>
            <a:r>
              <a:rPr lang="ru-RU" altLang="ru-RU" sz="2800" b="1" dirty="0"/>
              <a:t> – </a:t>
            </a:r>
            <a:r>
              <a:rPr lang="ru-RU" altLang="ru-RU" sz="2800" dirty="0"/>
              <a:t>оказание  систематической психолого-медико-педагогической помощи детям-инвалидам, формирования у них предпосылок учебной деятельности, социальной адаптации, содействия родителям в организации воспитания и обучения детей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43800" cy="914400"/>
          </a:xfrm>
        </p:spPr>
        <p:txBody>
          <a:bodyPr/>
          <a:lstStyle/>
          <a:p>
            <a:r>
              <a:rPr lang="ru-RU" altLang="ru-RU" sz="2800" b="1" dirty="0">
                <a:latin typeface="Arial" charset="0"/>
              </a:rPr>
              <a:t>Группа кратковременного пребывания </a:t>
            </a:r>
            <a:br>
              <a:rPr lang="ru-RU" altLang="ru-RU" sz="2800" b="1" dirty="0">
                <a:latin typeface="Arial" charset="0"/>
              </a:rPr>
            </a:br>
            <a:r>
              <a:rPr lang="ru-RU" altLang="ru-RU" sz="2800" b="1" dirty="0">
                <a:latin typeface="Arial" charset="0"/>
              </a:rPr>
              <a:t>«Особый ребенок»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24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844824"/>
            <a:ext cx="7032104" cy="4161655"/>
          </a:xfrm>
        </p:spPr>
        <p:txBody>
          <a:bodyPr/>
          <a:lstStyle/>
          <a:p>
            <a:pPr indent="-341313" algn="just">
              <a:spcBef>
                <a:spcPts val="6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 smtClean="0">
                <a:latin typeface="Arial" charset="0"/>
              </a:rPr>
              <a:t>- коррекционно-развивающие </a:t>
            </a:r>
            <a:r>
              <a:rPr lang="ru-RU" altLang="ru-RU" sz="2400" dirty="0">
                <a:latin typeface="Arial" charset="0"/>
              </a:rPr>
              <a:t>групповые и индивидуальные занятия, направленные на развитие коммуникативной, познавательной и иных сфер </a:t>
            </a:r>
            <a:r>
              <a:rPr lang="ru-RU" altLang="ru-RU" sz="2400" dirty="0" smtClean="0">
                <a:latin typeface="Arial" charset="0"/>
              </a:rPr>
              <a:t>детей- инвалидов ;</a:t>
            </a:r>
            <a:endParaRPr lang="ru-RU" altLang="ru-RU" sz="2400" dirty="0">
              <a:latin typeface="Arial" charset="0"/>
            </a:endParaRPr>
          </a:p>
          <a:p>
            <a:pPr indent="-341313" algn="just">
              <a:spcBef>
                <a:spcPts val="6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>
                <a:latin typeface="Arial" charset="0"/>
              </a:rPr>
              <a:t>-подготовка ребенка с ОВЗ к включению в инклюзивную группу;</a:t>
            </a:r>
          </a:p>
          <a:p>
            <a:pPr indent="-341313" algn="just">
              <a:spcBef>
                <a:spcPts val="6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>
                <a:latin typeface="Arial" charset="0"/>
              </a:rPr>
              <a:t>-проведение консультативной работы с родителями</a:t>
            </a:r>
            <a:r>
              <a:rPr lang="ru-RU" altLang="ru-RU" sz="2400" dirty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43800" cy="914400"/>
          </a:xfrm>
        </p:spPr>
        <p:txBody>
          <a:bodyPr/>
          <a:lstStyle/>
          <a:p>
            <a:r>
              <a:rPr lang="ru-RU" altLang="ru-RU" sz="3200" b="1" dirty="0"/>
              <a:t>Содержание работы Группы кратковременного пребывания «Особый ребенок»</a:t>
            </a:r>
            <a:r>
              <a:rPr lang="ru-RU" altLang="ru-RU" sz="32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33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988840"/>
            <a:ext cx="7272808" cy="4032448"/>
          </a:xfrm>
        </p:spPr>
        <p:txBody>
          <a:bodyPr>
            <a:normAutofit/>
          </a:bodyPr>
          <a:lstStyle/>
          <a:p>
            <a:pPr indent="-341313" algn="just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/>
              <a:t>развивающая  деятельность (развитие речи и представлений об окружающем мире, развитие познавательной сферы, игровой, исследовательской, проектной, графической, конструктивной деятельности и т.д.);</a:t>
            </a:r>
          </a:p>
          <a:p>
            <a:pPr indent="-341313" algn="just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/>
              <a:t>-социализация в условиях совместного образования детей с ОВЗ и обычно развивающихся сверстников;</a:t>
            </a:r>
          </a:p>
          <a:p>
            <a:pPr indent="-341313" algn="just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/>
              <a:t>-коррекционная деятельность специалистов (учитель-логопед, учитель-дефектолог, педагог-психолог, массажист и </a:t>
            </a:r>
            <a:r>
              <a:rPr lang="ru-RU" altLang="ru-RU" sz="2000" dirty="0" err="1"/>
              <a:t>т.д</a:t>
            </a:r>
            <a:r>
              <a:rPr lang="ru-RU" altLang="ru-RU" sz="2000" dirty="0"/>
              <a:t>);</a:t>
            </a:r>
          </a:p>
          <a:p>
            <a:pPr indent="-341313" algn="just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/>
              <a:t>-программы творческого развития детей (керамическая</a:t>
            </a:r>
          </a:p>
          <a:p>
            <a:pPr indent="-341313" algn="just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/>
              <a:t>мастерская, хореография, музыкально-ритмические занятия, </a:t>
            </a:r>
            <a:r>
              <a:rPr lang="ru-RU" altLang="ru-RU" sz="2000" dirty="0" err="1"/>
              <a:t>игротерапия</a:t>
            </a:r>
            <a:r>
              <a:rPr lang="ru-RU" altLang="ru-RU" sz="2000" dirty="0"/>
              <a:t> и др.)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543800" cy="914400"/>
          </a:xfrm>
        </p:spPr>
        <p:txBody>
          <a:bodyPr/>
          <a:lstStyle/>
          <a:p>
            <a:r>
              <a:rPr lang="ru-RU" altLang="ru-RU" sz="3200" b="1" dirty="0"/>
              <a:t>Содержание работы инклюзивной группы</a:t>
            </a:r>
            <a:r>
              <a:rPr lang="ru-RU" altLang="ru-RU" sz="32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84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7920880" cy="4176464"/>
          </a:xfrm>
        </p:spPr>
        <p:txBody>
          <a:bodyPr/>
          <a:lstStyle/>
          <a:p>
            <a:pPr marL="342900" indent="-342900" algn="just">
              <a:spcBef>
                <a:spcPts val="700"/>
              </a:spcBef>
              <a:buFont typeface="Courier New" panose="02070309020205020404" pitchFamily="49" charset="0"/>
              <a:buChar char="o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ru-RU" altLang="ru-RU" sz="2000" dirty="0" smtClean="0">
              <a:cs typeface="Times New Roman" pitchFamily="16" charset="0"/>
            </a:endParaRPr>
          </a:p>
          <a:p>
            <a:pPr marL="342900" indent="-342900" algn="just">
              <a:spcBef>
                <a:spcPts val="700"/>
              </a:spcBef>
              <a:buFont typeface="Courier New" panose="02070309020205020404" pitchFamily="49" charset="0"/>
              <a:buChar char="o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ru-RU" altLang="ru-RU" sz="2000" dirty="0">
              <a:cs typeface="Times New Roman" pitchFamily="16" charset="0"/>
            </a:endParaRPr>
          </a:p>
          <a:p>
            <a:pPr marL="342900" indent="-342900" algn="just">
              <a:spcBef>
                <a:spcPts val="700"/>
              </a:spcBef>
              <a:buFont typeface="Courier New" panose="02070309020205020404" pitchFamily="49" charset="0"/>
              <a:buChar char="o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altLang="ru-RU" sz="2000" dirty="0" smtClean="0">
                <a:cs typeface="Times New Roman" pitchFamily="16" charset="0"/>
              </a:rPr>
              <a:t>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543800" cy="914400"/>
          </a:xfrm>
        </p:spPr>
        <p:txBody>
          <a:bodyPr/>
          <a:lstStyle/>
          <a:p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1581" y="548680"/>
            <a:ext cx="806489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Комплектование </a:t>
            </a:r>
            <a:r>
              <a:rPr lang="ru-RU" dirty="0"/>
              <a:t>инклюзивной группы осуществляется по </a:t>
            </a:r>
            <a:r>
              <a:rPr lang="ru-RU" dirty="0" smtClean="0"/>
              <a:t>заявлению </a:t>
            </a:r>
            <a:r>
              <a:rPr lang="ru-RU" dirty="0"/>
              <a:t>родителей (законных представителей) и на основании </a:t>
            </a:r>
            <a:r>
              <a:rPr lang="ru-RU" dirty="0" smtClean="0"/>
              <a:t>заключения </a:t>
            </a:r>
            <a:r>
              <a:rPr lang="ru-RU" dirty="0"/>
              <a:t>психолого-медико-педагогической </a:t>
            </a:r>
            <a:r>
              <a:rPr lang="ru-RU" dirty="0" smtClean="0"/>
              <a:t>комиссий.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При этом общая наполняемость группы сокращается; две трети состава группы </a:t>
            </a:r>
            <a:r>
              <a:rPr lang="ru-RU" dirty="0" smtClean="0"/>
              <a:t>составляют </a:t>
            </a:r>
            <a:r>
              <a:rPr lang="ru-RU" dirty="0"/>
              <a:t>воспитанники с уровнем психофизического развития в </a:t>
            </a:r>
            <a:r>
              <a:rPr lang="ru-RU" dirty="0" smtClean="0"/>
              <a:t>соответствии </a:t>
            </a:r>
            <a:r>
              <a:rPr lang="ru-RU" dirty="0"/>
              <a:t>с возрастной нормой,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треть воспитанников – дети с тем или иным отклонением (например, с нарушениями слуха, зрения, опорно-двигательного аппарата, интеллекта – умственной </a:t>
            </a:r>
            <a:r>
              <a:rPr lang="ru-RU" dirty="0" smtClean="0"/>
              <a:t>отсталостью </a:t>
            </a:r>
            <a:r>
              <a:rPr lang="ru-RU" dirty="0"/>
              <a:t>в степени дебильности)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При наличии трудностей в </a:t>
            </a:r>
            <a:r>
              <a:rPr lang="ru-RU" dirty="0" smtClean="0"/>
              <a:t>самообслуживании</a:t>
            </a:r>
            <a:r>
              <a:rPr lang="ru-RU" dirty="0"/>
              <a:t>, самостоятельном передвижении, адаптации в детском коллективе ребенку предоставляется «</a:t>
            </a:r>
            <a:r>
              <a:rPr lang="ru-RU" dirty="0" err="1"/>
              <a:t>тьютор</a:t>
            </a:r>
            <a:r>
              <a:rPr lang="ru-RU" dirty="0"/>
              <a:t>», который реализует сопровождение не только в режимных моментах, но и на </a:t>
            </a:r>
            <a:r>
              <a:rPr lang="ru-RU" dirty="0" smtClean="0"/>
              <a:t>занятиях.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8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AppData\Local\Temp\Rar$DIa0.860\x_70189c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8" y="116632"/>
            <a:ext cx="8929624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3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268760"/>
            <a:ext cx="7992888" cy="4737719"/>
          </a:xfrm>
        </p:spPr>
        <p:txBody>
          <a:bodyPr>
            <a:normAutofit/>
          </a:bodyPr>
          <a:lstStyle/>
          <a:p>
            <a:pPr indent="-334963" algn="just">
              <a:spcBef>
                <a:spcPts val="463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>
                <a:solidFill>
                  <a:srgbClr val="FFFF00"/>
                </a:solidFill>
              </a:rPr>
              <a:t>Инклюзивное образование</a:t>
            </a:r>
            <a:r>
              <a:rPr lang="ru-RU" altLang="ru-RU" sz="2000" dirty="0">
                <a:solidFill>
                  <a:srgbClr val="FFFF00"/>
                </a:solidFill>
              </a:rPr>
              <a:t> </a:t>
            </a:r>
            <a:r>
              <a:rPr lang="ru-RU" altLang="ru-RU" sz="2000" dirty="0" err="1"/>
              <a:t>фр.</a:t>
            </a:r>
            <a:r>
              <a:rPr lang="ru-RU" altLang="ru-RU" sz="2000" i="1" dirty="0" err="1"/>
              <a:t>inclusif</a:t>
            </a:r>
            <a:r>
              <a:rPr lang="ru-RU" altLang="ru-RU" sz="2000" i="1" dirty="0"/>
              <a:t> </a:t>
            </a:r>
            <a:r>
              <a:rPr lang="ru-RU" altLang="ru-RU" sz="2000" dirty="0"/>
              <a:t>- включающий в себя - 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</a:t>
            </a:r>
            <a:r>
              <a:rPr lang="ru-RU" altLang="ru-RU" sz="2000" dirty="0" smtClean="0"/>
              <a:t>.</a:t>
            </a:r>
          </a:p>
          <a:p>
            <a:pPr indent="-334963" algn="just">
              <a:spcBef>
                <a:spcPts val="463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000" dirty="0"/>
          </a:p>
          <a:p>
            <a:pPr indent="-334963" algn="just">
              <a:spcBef>
                <a:spcPts val="463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/>
              <a:t>ЮНЕСКО </a:t>
            </a:r>
            <a:r>
              <a:rPr lang="ru-RU" altLang="ru-RU" sz="2000" dirty="0"/>
              <a:t>рассматривает</a:t>
            </a:r>
            <a:r>
              <a:rPr lang="ru-RU" altLang="ru-RU" sz="2000" b="1" dirty="0"/>
              <a:t> </a:t>
            </a:r>
            <a:r>
              <a:rPr lang="ru-RU" altLang="ru-RU" sz="2000" b="1" dirty="0">
                <a:solidFill>
                  <a:srgbClr val="FFFF00"/>
                </a:solidFill>
              </a:rPr>
              <a:t>инклюзию</a:t>
            </a:r>
            <a:r>
              <a:rPr lang="ru-RU" altLang="ru-RU" sz="2000" dirty="0"/>
              <a:t> </a:t>
            </a:r>
            <a:r>
              <a:rPr lang="ru-RU" altLang="ru-RU" sz="2000" b="1" dirty="0"/>
              <a:t>как «динамически развивающийся подход, </a:t>
            </a:r>
            <a:r>
              <a:rPr lang="ru-RU" altLang="ru-RU" sz="2000" dirty="0"/>
              <a:t>заключающийся в позитивном отношении к разнообразию учеников и в восприятии индивидуальных особенностей не как проблемы, а как возможностей для обогащения процесса</a:t>
            </a: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0880" cy="1080120"/>
          </a:xfrm>
        </p:spPr>
        <p:txBody>
          <a:bodyPr/>
          <a:lstStyle/>
          <a:p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3600" b="1" dirty="0"/>
              <a:t/>
            </a:r>
            <a:br>
              <a:rPr lang="ru-RU" altLang="ru-RU" sz="3600" b="1" dirty="0"/>
            </a:br>
            <a:r>
              <a:rPr lang="ru-RU" altLang="ru-RU" sz="3600" b="1" dirty="0"/>
              <a:t>Какое образование называется инклюзивным?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216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27584" y="1628800"/>
            <a:ext cx="7560840" cy="4017639"/>
          </a:xfrm>
        </p:spPr>
        <p:txBody>
          <a:bodyPr/>
          <a:lstStyle/>
          <a:p>
            <a:pPr indent="-33496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/>
              <a:t>Закон об образовании Российской Федерации</a:t>
            </a:r>
            <a:r>
              <a:rPr lang="ru-RU" altLang="ru-RU" sz="2400" dirty="0" smtClean="0"/>
              <a:t>:</a:t>
            </a:r>
          </a:p>
          <a:p>
            <a:pPr indent="-33496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400" dirty="0"/>
          </a:p>
          <a:p>
            <a:pPr indent="-33496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>
                <a:solidFill>
                  <a:srgbClr val="FFFF00"/>
                </a:solidFill>
              </a:rPr>
              <a:t> «</a:t>
            </a:r>
            <a:r>
              <a:rPr lang="ru-RU" altLang="ru-RU" sz="2400" b="1" dirty="0">
                <a:solidFill>
                  <a:srgbClr val="FFFF00"/>
                </a:solidFill>
              </a:rPr>
              <a:t>инклюзивное образование</a:t>
            </a:r>
            <a:r>
              <a:rPr lang="ru-RU" altLang="ru-RU" sz="2400" dirty="0">
                <a:solidFill>
                  <a:srgbClr val="FFFF00"/>
                </a:solidFill>
              </a:rPr>
              <a:t>» </a:t>
            </a:r>
            <a:r>
              <a:rPr lang="ru-RU" altLang="ru-RU" sz="2400" dirty="0"/>
              <a:t>понимается как «обеспечение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возможностей». 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836712"/>
            <a:ext cx="7759824" cy="986408"/>
          </a:xfrm>
        </p:spPr>
        <p:txBody>
          <a:bodyPr/>
          <a:lstStyle/>
          <a:p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r>
              <a:rPr lang="ru-RU" altLang="ru-RU" sz="4000" b="1" dirty="0"/>
              <a:t/>
            </a:r>
            <a:br>
              <a:rPr lang="ru-RU" altLang="ru-RU" sz="4000" b="1" dirty="0"/>
            </a:b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r>
              <a:rPr lang="ru-RU" altLang="ru-RU" sz="4000" b="1" dirty="0"/>
              <a:t/>
            </a:r>
            <a:br>
              <a:rPr lang="ru-RU" altLang="ru-RU" sz="4000" b="1" dirty="0"/>
            </a:br>
            <a:r>
              <a:rPr lang="ru-RU" altLang="ru-RU" sz="3600" b="1" dirty="0" smtClean="0"/>
              <a:t>Какое </a:t>
            </a:r>
            <a:r>
              <a:rPr lang="ru-RU" altLang="ru-RU" sz="3600" b="1" dirty="0"/>
              <a:t>образование называется инклюзивным?</a:t>
            </a:r>
            <a:br>
              <a:rPr lang="ru-RU" altLang="ru-RU" sz="3600" b="1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83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4784"/>
            <a:ext cx="8064896" cy="4536504"/>
          </a:xfrm>
        </p:spPr>
        <p:txBody>
          <a:bodyPr/>
          <a:lstStyle/>
          <a:p>
            <a:pPr marL="18288" indent="0">
              <a:buNone/>
            </a:pPr>
            <a:endParaRPr lang="ru-RU" altLang="ru-RU" sz="2400" dirty="0" smtClean="0"/>
          </a:p>
          <a:p>
            <a:pPr marL="18288" indent="0">
              <a:buNone/>
            </a:pPr>
            <a:endParaRPr lang="ru-RU" altLang="ru-RU" sz="2400" dirty="0"/>
          </a:p>
          <a:p>
            <a:pPr marL="18288" indent="0">
              <a:buNone/>
            </a:pPr>
            <a:endParaRPr lang="ru-RU" altLang="ru-RU" sz="2400" dirty="0" smtClean="0"/>
          </a:p>
          <a:p>
            <a:pPr marL="18288" indent="0">
              <a:buNone/>
            </a:pPr>
            <a:endParaRPr lang="ru-RU" altLang="ru-RU" sz="2400" dirty="0"/>
          </a:p>
          <a:p>
            <a:pPr marL="18288" indent="0">
              <a:buNone/>
            </a:pPr>
            <a:r>
              <a:rPr lang="ru-RU" altLang="ru-RU" sz="2400" dirty="0" smtClean="0"/>
              <a:t>     «обычный ребенок»                  </a:t>
            </a:r>
            <a:r>
              <a:rPr lang="ru-RU" altLang="ru-RU" sz="2400" dirty="0"/>
              <a:t>«особый ребенок»</a:t>
            </a:r>
          </a:p>
          <a:p>
            <a:pPr marL="18288" indent="0">
              <a:buNone/>
            </a:pPr>
            <a:endParaRPr lang="ru-RU" altLang="ru-RU" sz="2400" dirty="0" smtClean="0"/>
          </a:p>
          <a:p>
            <a:pPr marL="18288" indent="0">
              <a:buNone/>
            </a:pPr>
            <a:r>
              <a:rPr lang="ru-RU" altLang="ru-RU" sz="2400" dirty="0"/>
              <a:t>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7543800" cy="914400"/>
          </a:xfrm>
        </p:spPr>
        <p:txBody>
          <a:bodyPr/>
          <a:lstStyle/>
          <a:p>
            <a:r>
              <a:rPr lang="ru-RU" altLang="ru-RU" sz="4000" dirty="0"/>
              <a:t>Модели образования особых детей</a:t>
            </a:r>
            <a:endParaRPr lang="ru-RU" sz="40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673225" y="2160588"/>
            <a:ext cx="5818188" cy="1831975"/>
            <a:chOff x="1054" y="1361"/>
            <a:chExt cx="3665" cy="115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054" y="1801"/>
              <a:ext cx="3665" cy="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587" y="1361"/>
              <a:ext cx="336" cy="1136"/>
            </a:xfrm>
            <a:prstGeom prst="can">
              <a:avLst>
                <a:gd name="adj" fmla="val 84524"/>
              </a:avLst>
            </a:prstGeom>
            <a:solidFill>
              <a:srgbClr val="00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3933" y="1361"/>
              <a:ext cx="485" cy="1083"/>
            </a:xfrm>
            <a:prstGeom prst="cube">
              <a:avLst>
                <a:gd name="adj" fmla="val 25000"/>
              </a:avLst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136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1" y="980728"/>
            <a:ext cx="902824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7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35292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1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16832"/>
            <a:ext cx="7032104" cy="4017639"/>
          </a:xfrm>
        </p:spPr>
        <p:txBody>
          <a:bodyPr/>
          <a:lstStyle/>
          <a:p>
            <a:pPr indent="-334963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 smtClean="0">
                <a:latin typeface="Arial" charset="0"/>
                <a:cs typeface="Times New Roman" pitchFamily="16" charset="0"/>
              </a:rPr>
              <a:t>--</a:t>
            </a:r>
            <a:r>
              <a:rPr lang="ru-RU" altLang="ru-RU" sz="2400" dirty="0">
                <a:latin typeface="Arial" charset="0"/>
                <a:cs typeface="Times New Roman" pitchFamily="16" charset="0"/>
              </a:rPr>
              <a:t>Консультативный пункт </a:t>
            </a:r>
          </a:p>
          <a:p>
            <a:pPr indent="-334963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>
                <a:latin typeface="Arial" charset="0"/>
                <a:cs typeface="Times New Roman" pitchFamily="16" charset="0"/>
              </a:rPr>
              <a:t>-</a:t>
            </a:r>
            <a:r>
              <a:rPr lang="ru-RU" altLang="ru-RU" sz="2400" dirty="0" err="1">
                <a:latin typeface="Arial" charset="0"/>
                <a:cs typeface="Times New Roman" pitchFamily="16" charset="0"/>
              </a:rPr>
              <a:t>Лекотека</a:t>
            </a:r>
            <a:endParaRPr lang="ru-RU" altLang="ru-RU" sz="2400" dirty="0">
              <a:latin typeface="Arial" charset="0"/>
              <a:cs typeface="Times New Roman" pitchFamily="16" charset="0"/>
            </a:endParaRPr>
          </a:p>
          <a:p>
            <a:pPr indent="-334963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>
                <a:latin typeface="Arial" charset="0"/>
                <a:cs typeface="Times New Roman" pitchFamily="16" charset="0"/>
              </a:rPr>
              <a:t>-Служба ранней помощи </a:t>
            </a:r>
          </a:p>
          <a:p>
            <a:pPr indent="-334963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>
                <a:latin typeface="Arial" charset="0"/>
                <a:cs typeface="Times New Roman" pitchFamily="16" charset="0"/>
              </a:rPr>
              <a:t>-Группа кратковременного пребывания  «Особый ребенок»</a:t>
            </a:r>
          </a:p>
          <a:p>
            <a:pPr indent="-334963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dirty="0">
                <a:latin typeface="Arial" charset="0"/>
                <a:cs typeface="Times New Roman" pitchFamily="16" charset="0"/>
              </a:rPr>
              <a:t>-Инклюзивные группы</a:t>
            </a:r>
            <a:r>
              <a:rPr lang="ru-RU" altLang="ru-RU" sz="2400" dirty="0">
                <a:cs typeface="Times New Roman" pitchFamily="16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908720"/>
            <a:ext cx="7543800" cy="914400"/>
          </a:xfrm>
        </p:spPr>
        <p:txBody>
          <a:bodyPr/>
          <a:lstStyle/>
          <a:p>
            <a:r>
              <a:rPr lang="ru-RU" altLang="ru-RU" sz="3600" b="1" dirty="0" smtClean="0">
                <a:cs typeface="Times New Roman" pitchFamily="16" charset="0"/>
              </a:rPr>
              <a:t/>
            </a:r>
            <a:br>
              <a:rPr lang="ru-RU" altLang="ru-RU" sz="3600" b="1" dirty="0" smtClean="0">
                <a:cs typeface="Times New Roman" pitchFamily="16" charset="0"/>
              </a:rPr>
            </a:br>
            <a:r>
              <a:rPr lang="ru-RU" altLang="ru-RU" sz="3600" b="1" dirty="0">
                <a:cs typeface="Times New Roman" pitchFamily="16" charset="0"/>
              </a:rPr>
              <a:t/>
            </a:r>
            <a:br>
              <a:rPr lang="ru-RU" altLang="ru-RU" sz="3600" b="1" dirty="0">
                <a:cs typeface="Times New Roman" pitchFamily="16" charset="0"/>
              </a:rPr>
            </a:br>
            <a:r>
              <a:rPr lang="ru-RU" altLang="ru-RU" sz="3600" b="1" dirty="0" smtClean="0">
                <a:cs typeface="Times New Roman" pitchFamily="16" charset="0"/>
              </a:rPr>
              <a:t/>
            </a:r>
            <a:br>
              <a:rPr lang="ru-RU" altLang="ru-RU" sz="3600" b="1" dirty="0" smtClean="0">
                <a:cs typeface="Times New Roman" pitchFamily="16" charset="0"/>
              </a:rPr>
            </a:br>
            <a:r>
              <a:rPr lang="ru-RU" altLang="ru-RU" sz="3600" b="1" dirty="0">
                <a:cs typeface="Times New Roman" pitchFamily="16" charset="0"/>
              </a:rPr>
              <a:t/>
            </a:r>
            <a:br>
              <a:rPr lang="ru-RU" altLang="ru-RU" sz="3600" b="1" dirty="0">
                <a:cs typeface="Times New Roman" pitchFamily="16" charset="0"/>
              </a:rPr>
            </a:br>
            <a:r>
              <a:rPr lang="ru-RU" altLang="ru-RU" sz="3200" b="1" dirty="0" smtClean="0">
                <a:solidFill>
                  <a:srgbClr val="FFFF00"/>
                </a:solidFill>
                <a:cs typeface="Times New Roman" pitchFamily="16" charset="0"/>
              </a:rPr>
              <a:t>Вариативные </a:t>
            </a:r>
            <a:r>
              <a:rPr lang="ru-RU" altLang="ru-RU" sz="3200" b="1" dirty="0">
                <a:solidFill>
                  <a:srgbClr val="FFFF00"/>
                </a:solidFill>
                <a:cs typeface="Times New Roman" pitchFamily="16" charset="0"/>
              </a:rPr>
              <a:t>формы реализации  инклюзивного подхода в  дошкольном образовании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060848"/>
            <a:ext cx="7560840" cy="3729607"/>
          </a:xfrm>
        </p:spPr>
        <p:txBody>
          <a:bodyPr/>
          <a:lstStyle/>
          <a:p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Цель – </a:t>
            </a:r>
            <a:r>
              <a:rPr lang="ru-RU" dirty="0">
                <a:effectLst/>
              </a:rPr>
              <a:t>оказание всесторонней помощи родителям (законным представителям) и детям 5–6 лет, не посещающим образовательные учреждения, в обеспечении равных стартовых возможностей при поступлении в школу</a:t>
            </a:r>
            <a:r>
              <a:rPr lang="ru-RU" dirty="0" smtClean="0">
                <a:effectLst/>
              </a:rPr>
              <a:t>;</a:t>
            </a:r>
          </a:p>
          <a:p>
            <a:pPr marL="18288" indent="0">
              <a:buNone/>
            </a:pPr>
            <a:endParaRPr lang="ru-RU" dirty="0" smtClean="0">
              <a:effectLst/>
            </a:endParaRP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профилактика различных отклонений в физическом, психическом и социальном развитии детей дошкольного возраста, не посещающих ДОО;</a:t>
            </a:r>
          </a:p>
          <a:p>
            <a:endParaRPr lang="ru-RU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87816" cy="1346448"/>
          </a:xfrm>
        </p:spPr>
        <p:txBody>
          <a:bodyPr/>
          <a:lstStyle/>
          <a:p>
            <a:r>
              <a:rPr lang="ru-RU" altLang="ru-RU" sz="3200" b="1" dirty="0" smtClean="0"/>
              <a:t/>
            </a:r>
            <a:br>
              <a:rPr lang="ru-RU" altLang="ru-RU" sz="3200" b="1" dirty="0" smtClean="0"/>
            </a:br>
            <a:r>
              <a:rPr lang="ru-RU" altLang="ru-RU" sz="2800" b="1" dirty="0" smtClean="0"/>
              <a:t>Консультативный </a:t>
            </a:r>
            <a:r>
              <a:rPr lang="ru-RU" altLang="ru-RU" sz="2800" b="1" dirty="0"/>
              <a:t>пункт</a:t>
            </a:r>
            <a:r>
              <a:rPr lang="ru-RU" altLang="ru-RU" sz="2800" dirty="0"/>
              <a:t> создается для родителей (законных представителей) и детей дошкольного возраста, не посещающих образовательные учреждения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699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844824"/>
            <a:ext cx="7104112" cy="4449687"/>
          </a:xfrm>
        </p:spPr>
        <p:txBody>
          <a:bodyPr/>
          <a:lstStyle/>
          <a:p>
            <a:pPr marL="18288" indent="0">
              <a:buNone/>
            </a:pPr>
            <a:r>
              <a:rPr lang="ru-RU" altLang="ru-RU" sz="2400" b="1" dirty="0">
                <a:solidFill>
                  <a:srgbClr val="FFFF00"/>
                </a:solidFill>
              </a:rPr>
              <a:t>Цель</a:t>
            </a:r>
            <a:r>
              <a:rPr lang="ru-RU" altLang="ru-RU" sz="2400" dirty="0"/>
              <a:t> - психолого-педагогическая и социальная поддержка семьи, имеющей ребенка с выявленными нарушениями развития (риском нарушения), не посещающего ДОО, подбор адекватных способов взаимодействия с ребенком, его воспитания и обучения, коррекция отклонений в развитии</a:t>
            </a:r>
          </a:p>
          <a:p>
            <a:pPr marL="1828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43800" cy="914400"/>
          </a:xfrm>
        </p:spPr>
        <p:txBody>
          <a:bodyPr/>
          <a:lstStyle/>
          <a:p>
            <a:r>
              <a:rPr lang="ru-RU" altLang="ru-RU" sz="3200" b="1" dirty="0">
                <a:latin typeface="Arial" charset="0"/>
              </a:rPr>
              <a:t>С</a:t>
            </a:r>
            <a:r>
              <a:rPr lang="ru-RU" altLang="ru-RU" sz="3200" b="1" dirty="0"/>
              <a:t>лужба ранней помощи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16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215</TotalTime>
  <Words>579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Базовая</vt:lpstr>
      <vt:lpstr>Тема: «Организация психолого- педагогического сопровождения дошкольников с ОВЗ в условиях инклюзивного образования »</vt:lpstr>
      <vt:lpstr>  Какое образование называется инклюзивным?</vt:lpstr>
      <vt:lpstr>    Какое образование называется инклюзивным? </vt:lpstr>
      <vt:lpstr>Модели образования особых детей</vt:lpstr>
      <vt:lpstr>Презентация PowerPoint</vt:lpstr>
      <vt:lpstr>Презентация PowerPoint</vt:lpstr>
      <vt:lpstr>    Вариативные формы реализации  инклюзивного подхода в  дошкольном образовании</vt:lpstr>
      <vt:lpstr> Консультативный пункт создается для родителей (законных представителей) и детей дошкольного возраста, не посещающих образовательные учреждения</vt:lpstr>
      <vt:lpstr>Служба ранней помощи</vt:lpstr>
      <vt:lpstr>     Служба ранней помощи реализует программу обучения и воспитания детей от 2 месяцев до 4 лет, составленную на основе рекомендаций по обучению ребенка раннего возраста</vt:lpstr>
      <vt:lpstr>Лекотека </vt:lpstr>
      <vt:lpstr>Группа кратковременного пребывания  «Особый ребенок»</vt:lpstr>
      <vt:lpstr>Содержание работы Группы кратковременного пребывания «Особый ребенок» </vt:lpstr>
      <vt:lpstr>Содержание работы инклюзивной группы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«Организация психолого- педагогического сопровождения дошкольников с ОВЗ в условиях инклюзивного образования »</dc:title>
  <dc:creator>123</dc:creator>
  <cp:lastModifiedBy>123</cp:lastModifiedBy>
  <cp:revision>22</cp:revision>
  <dcterms:created xsi:type="dcterms:W3CDTF">2015-05-11T09:38:01Z</dcterms:created>
  <dcterms:modified xsi:type="dcterms:W3CDTF">2019-02-17T14:23:46Z</dcterms:modified>
</cp:coreProperties>
</file>