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620688"/>
            <a:ext cx="5976664" cy="1872208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готовность к школьному обучению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5517232"/>
            <a:ext cx="6334472" cy="85769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Выполнила:  педагог- психолог Коваленко Т.Ю.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г. Ачинск</a:t>
            </a:r>
            <a:r>
              <a:rPr lang="ru-RU" dirty="0" smtClean="0">
                <a:solidFill>
                  <a:schemeClr val="tx1"/>
                </a:solidFill>
              </a:rPr>
              <a:t>, 2016 г.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366051"/>
            <a:ext cx="3995936" cy="2996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684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Интеллектуальная готовность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sz="3600" dirty="0" smtClean="0"/>
              <a:t>Уровень кругозора</a:t>
            </a:r>
          </a:p>
          <a:p>
            <a:r>
              <a:rPr lang="ru-RU" sz="3600" dirty="0" smtClean="0"/>
              <a:t>Определенный словарный запас</a:t>
            </a:r>
          </a:p>
          <a:p>
            <a:r>
              <a:rPr lang="ru-RU" sz="3600" dirty="0" smtClean="0"/>
              <a:t>Уровень развития познавательных процессов: память, внимание, мышление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4185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Рекомендации родителям по подготовке детей к школе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Начало </a:t>
            </a:r>
            <a:r>
              <a:rPr lang="ru-RU" dirty="0"/>
              <a:t>школьной жизни – трудное время для любого </a:t>
            </a:r>
            <a:r>
              <a:rPr lang="ru-RU" dirty="0" smtClean="0"/>
              <a:t>ребенка</a:t>
            </a:r>
            <a:r>
              <a:rPr lang="ru-RU" dirty="0" smtClean="0"/>
              <a:t>.</a:t>
            </a:r>
          </a:p>
          <a:p>
            <a:r>
              <a:rPr lang="ru-RU" dirty="0"/>
              <a:t>Выработайте привычку всегда подбадривать ребенка. Уверенность появляется тогда, когда тебе говорят: «Я знаю, ты можешь это сделать! </a:t>
            </a:r>
            <a:endParaRPr lang="ru-RU" dirty="0" smtClean="0"/>
          </a:p>
          <a:p>
            <a:r>
              <a:rPr lang="ru-RU" dirty="0"/>
              <a:t>У</a:t>
            </a:r>
            <a:r>
              <a:rPr lang="ru-RU" dirty="0" smtClean="0"/>
              <a:t>веренное </a:t>
            </a:r>
            <a:r>
              <a:rPr lang="ru-RU" dirty="0"/>
              <a:t>самостоятельное </a:t>
            </a:r>
            <a:r>
              <a:rPr lang="ru-RU" dirty="0" smtClean="0"/>
              <a:t>поведение психологически облегчит адаптацию первоклассника при поступлении в школу</a:t>
            </a:r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211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7457256" cy="5637240"/>
          </a:xfrm>
        </p:spPr>
        <p:txBody>
          <a:bodyPr>
            <a:normAutofit/>
          </a:bodyPr>
          <a:lstStyle/>
          <a:p>
            <a:r>
              <a:rPr lang="ru-RU" dirty="0"/>
              <a:t>Настраивайте ребенка на успех. Внушайте своему ребёнку, чтобы он думал не о препятствиях, а об успехе</a:t>
            </a:r>
            <a:r>
              <a:rPr lang="ru-RU" dirty="0" smtClean="0"/>
              <a:t>.</a:t>
            </a:r>
          </a:p>
          <a:p>
            <a:r>
              <a:rPr lang="ru-RU" dirty="0"/>
              <a:t> Выслушивайте ребенка, когда он говорит о своей мечте. Поощряйте его мечты, какими бы далёкими от жизни они вам не казались. </a:t>
            </a: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/>
              <a:t>забудьте и о своих чувствах: если вы сами чувствуете беспокойство и волнение, наверняка, они передадутся и вашему </a:t>
            </a:r>
            <a:r>
              <a:rPr lang="ru-RU" dirty="0" smtClean="0"/>
              <a:t>ребенку.</a:t>
            </a:r>
          </a:p>
          <a:p>
            <a:endParaRPr lang="ru-RU" dirty="0"/>
          </a:p>
          <a:p>
            <a:r>
              <a:rPr lang="ru-RU" dirty="0" smtClean="0"/>
              <a:t>Поэтому</a:t>
            </a:r>
            <a:r>
              <a:rPr lang="ru-RU" dirty="0"/>
              <a:t>, будьте спокойны и уверенны в себе и в своем </a:t>
            </a:r>
            <a:r>
              <a:rPr lang="ru-RU" dirty="0" smtClean="0"/>
              <a:t>ребенке.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05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6600" b="1" dirty="0"/>
              <a:t>Удачи вам, дорогие родители!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3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476672"/>
            <a:ext cx="7992888" cy="5328592"/>
          </a:xfrm>
        </p:spPr>
        <p:txBody>
          <a:bodyPr/>
          <a:lstStyle/>
          <a:p>
            <a:pPr algn="just"/>
            <a:r>
              <a:rPr lang="ru-RU" dirty="0" smtClean="0"/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всему, что требуется в первом классе, не составляет труда, если у него сформирована психологическая и физическая готовность к обучению, и наоборот если такая готовность отсутствует, то даже умение читать мало способствует успешности обучения.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457256" cy="994122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Физическая готовность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7529264" cy="4917160"/>
          </a:xfrm>
        </p:spPr>
        <p:txBody>
          <a:bodyPr/>
          <a:lstStyle/>
          <a:p>
            <a:pPr algn="just"/>
            <a:r>
              <a:rPr lang="ru-RU" dirty="0" smtClean="0"/>
              <a:t>К </a:t>
            </a:r>
            <a:r>
              <a:rPr lang="ru-RU" dirty="0"/>
              <a:t>7 годам у ребенка завершается формирование коры головного мозга, повышается общая выносливость организма, продолжается окостенение хрящей кисти руки, необходимых для способности удерживать длительное время ручку или карандаш.</a:t>
            </a:r>
          </a:p>
          <a:p>
            <a:pPr marL="0" indent="0">
              <a:buNone/>
            </a:pPr>
            <a:endParaRPr lang="ru-RU" dirty="0" smtClean="0"/>
          </a:p>
          <a:p>
            <a:pPr algn="just"/>
            <a:r>
              <a:rPr lang="ru-RU" dirty="0" smtClean="0"/>
              <a:t>Лепка</a:t>
            </a:r>
            <a:r>
              <a:rPr lang="ru-RU" dirty="0"/>
              <a:t>, рисование, вырезывание ножницами, раскрашивание </a:t>
            </a:r>
            <a:r>
              <a:rPr lang="ru-RU" dirty="0" smtClean="0"/>
              <a:t>карандашами способствуют развитию мелкой моторики пальцев рук.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04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Психологическая готовность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Мотивационная готовность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Эмоционально- волевая готовность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готовность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Интеллектуальная готовность</a:t>
            </a:r>
          </a:p>
          <a:p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77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Мотивационная готовность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1. </a:t>
            </a:r>
            <a:r>
              <a:rPr lang="ru-RU" dirty="0" smtClean="0"/>
              <a:t>Социальный мотив учения – основан на </a:t>
            </a:r>
            <a:r>
              <a:rPr lang="ru-RU" dirty="0"/>
              <a:t>понимание общественной значимости и необходимости учения и стремления к социальной роли школьника ("Я хочу в школу, потому что все дети должны учиться, это нужно и важно");</a:t>
            </a:r>
          </a:p>
          <a:p>
            <a:r>
              <a:rPr lang="ru-RU" dirty="0"/>
              <a:t>2. </a:t>
            </a:r>
            <a:r>
              <a:rPr lang="ru-RU" dirty="0" smtClean="0"/>
              <a:t>Учебно-познавательный мотив </a:t>
            </a:r>
            <a:r>
              <a:rPr lang="ru-RU" dirty="0"/>
              <a:t>- интерес к новым знаниям, желание учиться чему-то новому;</a:t>
            </a:r>
          </a:p>
          <a:p>
            <a:r>
              <a:rPr lang="ru-RU" dirty="0"/>
              <a:t>3. </a:t>
            </a:r>
            <a:r>
              <a:rPr lang="ru-RU" dirty="0" smtClean="0"/>
              <a:t>Оценочный мотив </a:t>
            </a:r>
            <a:r>
              <a:rPr lang="ru-RU" dirty="0"/>
              <a:t>- стремление получить высокую оценку взрослого, его одобрение ("Я хочу в школу, потому что там я буду получать только пятерки");</a:t>
            </a:r>
          </a:p>
        </p:txBody>
      </p:sp>
    </p:spTree>
    <p:extLst>
      <p:ext uri="{BB962C8B-B14F-4D97-AF65-F5344CB8AC3E}">
        <p14:creationId xmlns:p14="http://schemas.microsoft.com/office/powerpoint/2010/main" val="124937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методы и средства: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7467600" cy="4873752"/>
          </a:xfrm>
        </p:spPr>
        <p:txBody>
          <a:bodyPr>
            <a:normAutofit/>
          </a:bodyPr>
          <a:lstStyle/>
          <a:p>
            <a:pPr lvl="0"/>
            <a:r>
              <a:rPr lang="ru-RU" sz="2800" dirty="0" smtClean="0"/>
              <a:t>Семейные </a:t>
            </a:r>
            <a:r>
              <a:rPr lang="ru-RU" sz="2800" dirty="0"/>
              <a:t>вечера чтения; обращение к книгам, словарям; </a:t>
            </a:r>
            <a:r>
              <a:rPr lang="ru-RU" sz="2800" dirty="0" smtClean="0"/>
              <a:t>организация </a:t>
            </a:r>
            <a:r>
              <a:rPr lang="ru-RU" sz="2800" dirty="0"/>
              <a:t>книжного уголка для </a:t>
            </a:r>
            <a:r>
              <a:rPr lang="ru-RU" sz="2800" dirty="0" smtClean="0"/>
              <a:t>ребенка</a:t>
            </a:r>
          </a:p>
          <a:p>
            <a:pPr lvl="0"/>
            <a:endParaRPr lang="ru-RU" sz="2800" dirty="0"/>
          </a:p>
          <a:p>
            <a:pPr lvl="0"/>
            <a:r>
              <a:rPr lang="ru-RU" sz="2800" dirty="0"/>
              <a:t>Показ фотографий, грамот, связанных со школьными годами </a:t>
            </a:r>
            <a:r>
              <a:rPr lang="ru-RU" sz="2800" dirty="0" smtClean="0"/>
              <a:t>родителей</a:t>
            </a:r>
          </a:p>
          <a:p>
            <a:pPr lvl="0"/>
            <a:endParaRPr lang="ru-RU" sz="2800" dirty="0"/>
          </a:p>
          <a:p>
            <a:pPr lvl="0"/>
            <a:r>
              <a:rPr lang="ru-RU" sz="2800" dirty="0" smtClean="0"/>
              <a:t>Участие </a:t>
            </a:r>
            <a:r>
              <a:rPr lang="ru-RU" sz="2800" dirty="0"/>
              <a:t>и детей, и взрослых в сюжетно – ролевой </a:t>
            </a:r>
            <a:r>
              <a:rPr lang="ru-RU" sz="2800" dirty="0" smtClean="0"/>
              <a:t>игре «Школа»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6256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Эмоционально- волевая готовность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sz="2800" dirty="0" smtClean="0"/>
              <a:t>Умение осознанно </a:t>
            </a:r>
            <a:r>
              <a:rPr lang="ru-RU" sz="2800" dirty="0"/>
              <a:t>ставить цель перед собой, видеть пути их </a:t>
            </a:r>
            <a:r>
              <a:rPr lang="ru-RU" sz="2800" dirty="0" smtClean="0"/>
              <a:t>достижения </a:t>
            </a:r>
          </a:p>
          <a:p>
            <a:r>
              <a:rPr lang="ru-RU" sz="2800" dirty="0" smtClean="0"/>
              <a:t>Умение </a:t>
            </a:r>
            <a:r>
              <a:rPr lang="ru-RU" sz="2800" dirty="0"/>
              <a:t>доделывать до конца любое начатое им </a:t>
            </a:r>
            <a:r>
              <a:rPr lang="ru-RU" sz="2800" dirty="0" smtClean="0"/>
              <a:t>дело</a:t>
            </a:r>
          </a:p>
          <a:p>
            <a:r>
              <a:rPr lang="ru-RU" sz="2800" dirty="0" smtClean="0"/>
              <a:t> Умение отказывать </a:t>
            </a:r>
            <a:r>
              <a:rPr lang="ru-RU" sz="2800" dirty="0"/>
              <a:t>себе в сиюминутных желаниях развлекаться, сознательно управлять своими действиями и поведением в целом.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053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chemeClr val="tx1"/>
                </a:solidFill>
              </a:rPr>
              <a:t/>
            </a:r>
            <a:br>
              <a:rPr lang="ru-RU" b="1" u="sng" dirty="0" smtClean="0">
                <a:solidFill>
                  <a:schemeClr val="tx1"/>
                </a:solidFill>
              </a:rPr>
            </a:br>
            <a:r>
              <a:rPr lang="ru-RU" b="1" u="sng" dirty="0">
                <a:solidFill>
                  <a:schemeClr val="tx1"/>
                </a:solidFill>
              </a:rPr>
              <a:t/>
            </a:r>
            <a:br>
              <a:rPr lang="ru-RU" b="1" u="sng" dirty="0">
                <a:solidFill>
                  <a:schemeClr val="tx1"/>
                </a:solidFill>
              </a:rPr>
            </a:br>
            <a:r>
              <a:rPr lang="ru-RU" b="1" u="sng" dirty="0" smtClean="0">
                <a:solidFill>
                  <a:schemeClr val="tx1"/>
                </a:solidFill>
              </a:rPr>
              <a:t/>
            </a:r>
            <a:br>
              <a:rPr lang="ru-RU" b="1" u="sng" dirty="0" smtClean="0">
                <a:solidFill>
                  <a:schemeClr val="tx1"/>
                </a:solidFill>
              </a:rPr>
            </a:br>
            <a:r>
              <a:rPr lang="ru-RU" b="1" u="sng" dirty="0">
                <a:solidFill>
                  <a:schemeClr val="tx1"/>
                </a:solidFill>
              </a:rPr>
              <a:t/>
            </a:r>
            <a:br>
              <a:rPr lang="ru-RU" b="1" u="sng" dirty="0">
                <a:solidFill>
                  <a:schemeClr val="tx1"/>
                </a:solidFill>
              </a:rPr>
            </a:br>
            <a:r>
              <a:rPr lang="ru-RU" b="1" u="sng" dirty="0" smtClean="0">
                <a:solidFill>
                  <a:schemeClr val="tx1"/>
                </a:solidFill>
              </a:rPr>
              <a:t/>
            </a:r>
            <a:br>
              <a:rPr lang="ru-RU" b="1" u="sng" dirty="0" smtClean="0">
                <a:solidFill>
                  <a:schemeClr val="tx1"/>
                </a:solidFill>
              </a:rPr>
            </a:br>
            <a:r>
              <a:rPr lang="ru-RU" b="1" u="sng" dirty="0" smtClean="0">
                <a:solidFill>
                  <a:schemeClr val="tx1"/>
                </a:solidFill>
              </a:rPr>
              <a:t>Что </a:t>
            </a:r>
            <a:r>
              <a:rPr lang="ru-RU" b="1" u="sng" dirty="0">
                <a:solidFill>
                  <a:schemeClr val="tx1"/>
                </a:solidFill>
              </a:rPr>
              <a:t>поможет развить волевые усилия?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7457256" cy="412507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  </a:t>
            </a:r>
            <a:r>
              <a:rPr lang="ru-RU" sz="3200" dirty="0"/>
              <a:t>Игры с </a:t>
            </a:r>
            <a:r>
              <a:rPr lang="ru-RU" sz="3200" dirty="0" smtClean="0"/>
              <a:t>правилами</a:t>
            </a:r>
            <a:r>
              <a:rPr lang="ru-RU" sz="3200" dirty="0"/>
              <a:t> </a:t>
            </a:r>
            <a:r>
              <a:rPr lang="ru-RU" sz="3200" dirty="0" smtClean="0"/>
              <a:t>- они учат </a:t>
            </a:r>
            <a:r>
              <a:rPr lang="ru-RU" sz="3200" dirty="0"/>
              <a:t>дожидаться своей очереди, своего хода, с достоинством проигрывать.</a:t>
            </a:r>
          </a:p>
          <a:p>
            <a:r>
              <a:rPr lang="ru-RU" sz="3200" dirty="0"/>
              <a:t>   Приучайте детей к смене деятельности, режиму дня.</a:t>
            </a:r>
          </a:p>
          <a:p>
            <a:r>
              <a:rPr lang="ru-RU" sz="3200" dirty="0"/>
              <a:t>   Постоянные посильные трудовые поручения.</a:t>
            </a:r>
          </a:p>
          <a:p>
            <a:pPr marL="0" indent="0">
              <a:buNone/>
            </a:pPr>
            <a:r>
              <a:rPr lang="ru-RU" sz="3200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2696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готовность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отношения </a:t>
            </a:r>
            <a:r>
              <a:rPr lang="ru-RU" i="1" dirty="0"/>
              <a:t>со взрослым</a:t>
            </a:r>
            <a:r>
              <a:rPr lang="ru-RU" dirty="0"/>
              <a:t> – подчинение поведения ребенка определенным нормам и правилам в системе Учитель – Ученик, чувствовать разницу в общении с детьми и учителями. </a:t>
            </a:r>
          </a:p>
          <a:p>
            <a:r>
              <a:rPr lang="ru-RU" i="1" dirty="0" smtClean="0"/>
              <a:t>отношения </a:t>
            </a:r>
            <a:r>
              <a:rPr lang="ru-RU" i="1" dirty="0"/>
              <a:t>со сверстниками –</a:t>
            </a:r>
            <a:r>
              <a:rPr lang="ru-RU" dirty="0"/>
              <a:t> умение общаться (слушать собеседника, эмоционально ему переживать), проявлять инициативу в </a:t>
            </a:r>
            <a:r>
              <a:rPr lang="ru-RU" dirty="0" smtClean="0"/>
              <a:t>общении; решать </a:t>
            </a:r>
            <a:r>
              <a:rPr lang="ru-RU" dirty="0"/>
              <a:t>конфликтные ситуации мирным путем, участвовать в коллективных формах деятельности.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157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129</TotalTime>
  <Words>373</Words>
  <Application>Microsoft Office PowerPoint</Application>
  <PresentationFormat>Экран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Психологическая готовность к школьному обучению</vt:lpstr>
      <vt:lpstr>Презентация PowerPoint</vt:lpstr>
      <vt:lpstr>Физическая готовность</vt:lpstr>
      <vt:lpstr>Психологическая готовность</vt:lpstr>
      <vt:lpstr>Мотивационная готовность</vt:lpstr>
      <vt:lpstr>методы и средства:  </vt:lpstr>
      <vt:lpstr>Эмоционально- волевая готовность</vt:lpstr>
      <vt:lpstr>     Что поможет развить волевые усилия? </vt:lpstr>
      <vt:lpstr>Коммуникативная готовность</vt:lpstr>
      <vt:lpstr>Интеллектуальная готовность</vt:lpstr>
      <vt:lpstr>Рекомендации родителям по подготовке детей к школе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готовность к школьному обучению</dc:title>
  <dc:creator>123</dc:creator>
  <cp:lastModifiedBy>123</cp:lastModifiedBy>
  <cp:revision>15</cp:revision>
  <dcterms:created xsi:type="dcterms:W3CDTF">2016-04-18T14:31:47Z</dcterms:created>
  <dcterms:modified xsi:type="dcterms:W3CDTF">2016-04-19T12:30:28Z</dcterms:modified>
</cp:coreProperties>
</file>