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6" r:id="rId5"/>
    <p:sldId id="259" r:id="rId6"/>
    <p:sldId id="258" r:id="rId7"/>
    <p:sldId id="261" r:id="rId8"/>
    <p:sldId id="266" r:id="rId9"/>
    <p:sldId id="272" r:id="rId10"/>
    <p:sldId id="262" r:id="rId11"/>
    <p:sldId id="263" r:id="rId12"/>
    <p:sldId id="264" r:id="rId13"/>
    <p:sldId id="271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908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160A0-5EA1-4AEA-AA18-6854D44D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18" y="260648"/>
            <a:ext cx="7467600" cy="1296144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800" cap="none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cap="none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cap="none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«Детский сад общеразвивающего вида № 26 с приоритетным осуществлением деятельности по художественно-эстетическому развитию детей»</a:t>
            </a:r>
            <a:br>
              <a:rPr lang="ru-RU" sz="1800" cap="none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6C127-F0C0-46E6-B20F-BCBF251FE5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68952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«Нетрадиционное оборудование, позволяющее сформировать предпосылки готовности к изучению технических наук у детей младшего дошкольного возраста»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 algn="r">
              <a:buNone/>
            </a:pPr>
            <a:r>
              <a:rPr lang="ru-RU" sz="2800" dirty="0"/>
              <a:t>                   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Лазаренко Светлана Алексеевна</a:t>
            </a:r>
          </a:p>
          <a:p>
            <a:pPr marL="0" indent="0" algn="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Кондратьева Екатерина Михайловна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32DD04-21C5-47CB-9C7B-0FDFFB6C9A5E}"/>
              </a:ext>
            </a:extLst>
          </p:cNvPr>
          <p:cNvSpPr/>
          <p:nvPr/>
        </p:nvSpPr>
        <p:spPr>
          <a:xfrm>
            <a:off x="5076056" y="4581128"/>
            <a:ext cx="340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</p:txBody>
      </p:sp>
    </p:spTree>
    <p:extLst>
      <p:ext uri="{BB962C8B-B14F-4D97-AF65-F5344CB8AC3E}">
        <p14:creationId xmlns:p14="http://schemas.microsoft.com/office/powerpoint/2010/main" val="144747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29264" cy="1301006"/>
          </a:xfrm>
        </p:spPr>
        <p:txBody>
          <a:bodyPr>
            <a:noAutofit/>
          </a:bodyPr>
          <a:lstStyle/>
          <a:p>
            <a:pPr marL="274320" lvl="0" indent="-27432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4000" b="1" i="1" cap="none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Игровой тренажер </a:t>
            </a:r>
            <a:br>
              <a:rPr lang="ru-RU" sz="4000" b="1" i="1" cap="none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b="1" i="1" cap="none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«Панель с гайками»</a:t>
            </a:r>
            <a:endParaRPr lang="ru-RU" sz="4000" b="1" i="1" cap="none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Задачи: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 Формировать интерес к технике и техническим видам деятельности; умение учиться добиваться результата, получать новые знания об окружающем мире.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Развивать моторику рук.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Развивать воображение, образное мышление.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2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Игра ребёнка с деталями близка к инженерно-технической деятельности взрослых, хотя «постройка» не имеет общественного значения.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Admin\Desktop\IMG_7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40" y="2904957"/>
            <a:ext cx="252028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G_7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4290"/>
            <a:ext cx="4862297" cy="27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8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60648"/>
            <a:ext cx="7467600" cy="2952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ковролине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ориентации на плоскости и в пространстве.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геометрических форм, цвета, величины.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 формы и размеров объекта, пространства.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мелкую моторику рук.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Admin\Desktop\IMG_E7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7"/>
            <a:ext cx="3312368" cy="32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3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E75141-E4DE-4570-BDF4-DD6D7AECD0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20" cy="37444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Дети пробуют установить, на что похож предмет и чем он отличается от других; овладевают умением соизмерять ширину, длину, высоту предметов; начинают решать конструктивные задачи «на глаз»; развивают образное мышление; учатся представлять предметы в различных пространственных положениях, мысленно менять их взаимное расположение. </a:t>
            </a:r>
          </a:p>
          <a:p>
            <a:pPr marL="0" indent="0" algn="just">
              <a:buNone/>
            </a:pPr>
            <a:r>
              <a:rPr lang="ru-RU" dirty="0"/>
              <a:t>	В процессе занятий идет работа над развитием интеллекта воображения, творческих задатков. Особое внимание уделяется развитию логического и пространственного мышления.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FDDD44-2FA2-4131-AB21-814DAEB9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11" y="4077072"/>
            <a:ext cx="3556577" cy="26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487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/>
                <a:ea typeface="Calibri"/>
              </a:rPr>
              <a:t>Включение в образовательный процесс нетрадиционного оборудования может служить основой не только для развития моторики, но и достаточно высоким фактором мотивации для занятий интеллектуальной деятельностью, экспериментированием, конструированием, техническим творчеством, что является стимулом для познавательного развития ребёнка, начиная уже с раннего дошкольного возраста.</a:t>
            </a:r>
          </a:p>
          <a:p>
            <a:pPr marL="0" indent="0" algn="just">
              <a:buNone/>
            </a:pPr>
            <a:endParaRPr lang="ru-RU" sz="2800" dirty="0"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/>
                <a:ea typeface="Calibri"/>
              </a:rPr>
              <a:t>Положительные отзывы родителей и наблюдаемая динамика в развитии детей говорят о высокой эффективности проводимой работы и необходимости продолжать использовать данное оборудование.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059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6000" dirty="0"/>
            </a:b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6695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BB6FC5-9135-460D-A5F9-E4AE13826B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4380" y="992124"/>
            <a:ext cx="807524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Очень важно на ранних этапах выявить технические наклонности ребенка и развивать их в этом направлении. По данным педагогов и социологов, «ребенок, который не познакомился с основами технической деятельности до 7 лет, в большинстве случаев не свяжет свою будущую профессию с техникой».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FC861-7890-4395-A8DC-F083A101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420721"/>
            <a:ext cx="2857500" cy="33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14CD46-0EB5-43B8-8F0E-85448DFE6B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202430"/>
            <a:ext cx="8136904" cy="4090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Выявить технические наклонности можно по следующим признакам:</a:t>
            </a:r>
          </a:p>
          <a:p>
            <a:r>
              <a:rPr lang="ru-RU" dirty="0"/>
              <a:t>У ребенка вызывают неподдельный интерес все механизмы, он постоянно пытается понять, как все это работает, из чего состоит этот прибор. </a:t>
            </a:r>
          </a:p>
          <a:p>
            <a:r>
              <a:rPr lang="ru-RU" dirty="0"/>
              <a:t>Он разбирает всякие предметы, а потом составляет из них свой прибор. </a:t>
            </a:r>
          </a:p>
          <a:p>
            <a:r>
              <a:rPr lang="ru-RU" dirty="0"/>
              <a:t>Ему интересна техническая литература, даже если она предназначена для взрослых. </a:t>
            </a:r>
          </a:p>
          <a:p>
            <a:r>
              <a:rPr lang="ru-RU" dirty="0"/>
              <a:t>Ему очень нравятся конструкторы. </a:t>
            </a:r>
          </a:p>
          <a:p>
            <a:r>
              <a:rPr lang="ru-RU" dirty="0"/>
              <a:t>Иногда малыш рисует механизмы, которые ему особенно интересны, у него получается что-то похожее на чертеж.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1C9161-9E5E-4824-99C5-620A9238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016264"/>
            <a:ext cx="3954016" cy="26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9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2520280"/>
          </a:xfrm>
        </p:spPr>
        <p:txBody>
          <a:bodyPr>
            <a:noAutofit/>
          </a:bodyPr>
          <a:lstStyle/>
          <a:p>
            <a:r>
              <a:rPr lang="ru-RU" sz="6600" i="1" dirty="0">
                <a:solidFill>
                  <a:srgbClr val="C00000"/>
                </a:solidFill>
                <a:latin typeface="Times New Roman"/>
                <a:ea typeface="Calibri"/>
              </a:rPr>
              <a:t>«</a:t>
            </a:r>
            <a:r>
              <a:rPr lang="ru-RU" sz="6600" i="1" dirty="0" err="1">
                <a:solidFill>
                  <a:srgbClr val="C00000"/>
                </a:solidFill>
                <a:latin typeface="Times New Roman"/>
                <a:ea typeface="Calibri"/>
              </a:rPr>
              <a:t>Бизиборд</a:t>
            </a:r>
            <a:r>
              <a:rPr lang="ru-RU" sz="6600" i="1" dirty="0">
                <a:solidFill>
                  <a:srgbClr val="C00000"/>
                </a:solidFill>
                <a:latin typeface="Times New Roman"/>
                <a:ea typeface="Calibri"/>
              </a:rPr>
              <a:t> — что это?»</a:t>
            </a:r>
            <a:endParaRPr lang="ru-RU" sz="66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41168"/>
            <a:ext cx="2016224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230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412306" cy="40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2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65020D-EDCC-4114-B740-E7D6A8FB6CA5}"/>
              </a:ext>
            </a:extLst>
          </p:cNvPr>
          <p:cNvSpPr/>
          <p:nvPr/>
        </p:nvSpPr>
        <p:spPr>
          <a:xfrm>
            <a:off x="647564" y="141277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развивающая доска для детей, доска Монтессори, доска с замочками и кнопочками.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“занимательная доска”.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оживленный, суетливый, деятельный, заниматься, возиться, хлопотать.</a:t>
            </a:r>
          </a:p>
        </p:txBody>
      </p:sp>
    </p:spTree>
    <p:extLst>
      <p:ext uri="{BB962C8B-B14F-4D97-AF65-F5344CB8AC3E}">
        <p14:creationId xmlns:p14="http://schemas.microsoft.com/office/powerpoint/2010/main" val="410105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    Задачи: 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самостоятельность и инициативность.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Способствовать изучению устройств механизмов, умению комбинировать различные приёмы и подходы, развивать технические  способности.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Тренировать моторику (концентрированные манипуляции с мелкими предметами формируют навыки моторной и сенсорной координации).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творческое воображение (игровая доска стимулирует ребенка к познавательной деятельности, расширяет представления об окружающем мире техники.)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8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3167"/>
            <a:ext cx="8568952" cy="369386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процессе игры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бизибордом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воспитанники учатся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самостоятельно решать различные задачи и проблемные ситуации, видят свои ошибки, стараются их исправить или помогают это сделать своим друзьям. Часто можно  наблюдать ситуации, когда малыши совместно ищут различные способы решения возникшей проблемы.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Правильно сделанный, хорошо продуманный еще на этапе «проектирования»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бизиборд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имеет много маленьких деталей, которые не просто можно щупать, но и совершать с ними определенные действия: щелкать выключателем, втыкать вилку в розетку, вдавливать кнопки, защелкивать щеколду и прочее. Все это тренирует маленькие пальчики, а еще – учит обращению с реальными аналогами этих предметов в быту.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6FF16-72E6-459A-93BE-ED2E6C54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46906"/>
            <a:ext cx="530398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4739" y="1124744"/>
            <a:ext cx="489654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/>
                <a:ea typeface="Calibri"/>
              </a:rPr>
              <a:t>Для ребенка нет большей радости, чем играть предметами, которые взрослые запрещают ему трогать ради безопасности. </a:t>
            </a:r>
          </a:p>
          <a:p>
            <a:pPr marL="0" indent="0">
              <a:buNone/>
            </a:pPr>
            <a:r>
              <a:rPr lang="ru-RU" sz="3200" dirty="0">
                <a:latin typeface="Times New Roman"/>
                <a:ea typeface="Calibri"/>
              </a:rPr>
              <a:t>Но с </a:t>
            </a:r>
            <a:r>
              <a:rPr lang="ru-RU" sz="3200" dirty="0" err="1">
                <a:latin typeface="Times New Roman"/>
                <a:ea typeface="Calibri"/>
              </a:rPr>
              <a:t>бизибордом</a:t>
            </a:r>
            <a:r>
              <a:rPr lang="ru-RU" sz="3200" dirty="0">
                <a:latin typeface="Times New Roman"/>
                <a:ea typeface="Calibri"/>
              </a:rPr>
              <a:t> сказать «можно» вместо бесконечных «нельзя» - это просто.</a:t>
            </a:r>
            <a:endParaRPr lang="ru-RU" sz="3200" dirty="0"/>
          </a:p>
        </p:txBody>
      </p:sp>
      <p:pic>
        <p:nvPicPr>
          <p:cNvPr id="1026" name="Picture 2" descr="C:\Users\Admin\Desktop\IMG_710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269614" cy="48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1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0387FE-3C2B-40B9-896F-C0A230FBBE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136904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Пальцы рук у малышей неловки, малоподвижны, движения их неточные, несогласованные, многие держат ложку в кулаке, не могут застегнуть пуговицы и зашнуровать ботинки. </a:t>
            </a:r>
          </a:p>
          <a:p>
            <a:pPr marL="0" indent="0" algn="just">
              <a:buNone/>
            </a:pPr>
            <a:r>
              <a:rPr lang="ru-RU" dirty="0"/>
              <a:t>Несформированность мелкой моторики может помешать в работе по развитию у детей предпосылок к инженерному мышлению, которое предполагает развитие в ребёнке математических и конструктивных умений и навыков.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6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1175</TotalTime>
  <Words>737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Times New Roman</vt:lpstr>
      <vt:lpstr>Wingdings</vt:lpstr>
      <vt:lpstr>Wingdings 2</vt:lpstr>
      <vt:lpstr>Эркер</vt:lpstr>
      <vt:lpstr>Муниципальное бюджетное дошкольное образовательное учреждение  «Детский сад общеразвивающего вида № 26 с приоритетным осуществлением деятельности по художественно-эстетическому развитию детей» </vt:lpstr>
      <vt:lpstr>Презентация PowerPoint</vt:lpstr>
      <vt:lpstr>Презентация PowerPoint</vt:lpstr>
      <vt:lpstr>«Бизиборд — что это?»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Игровой тренажер  «Панель с гайками»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«Бизиборд — что это?»</dc:title>
  <dc:creator>Admin</dc:creator>
  <cp:lastModifiedBy>Дарья Кейн</cp:lastModifiedBy>
  <cp:revision>17</cp:revision>
  <dcterms:created xsi:type="dcterms:W3CDTF">2020-02-02T03:15:46Z</dcterms:created>
  <dcterms:modified xsi:type="dcterms:W3CDTF">2020-02-10T04:15:06Z</dcterms:modified>
</cp:coreProperties>
</file>